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4" r:id="rId4"/>
  </p:sldMasterIdLst>
  <p:notesMasterIdLst>
    <p:notesMasterId r:id="rId29"/>
  </p:notesMasterIdLst>
  <p:sldIdLst>
    <p:sldId id="256" r:id="rId5"/>
    <p:sldId id="289" r:id="rId6"/>
    <p:sldId id="28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E39FF-C9DA-4DA5-A105-D8B9AC93EF8B}" v="2" dt="2023-09-26T13:44:11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/>
    <p:restoredTop sz="94694"/>
  </p:normalViewPr>
  <p:slideViewPr>
    <p:cSldViewPr snapToGrid="0">
      <p:cViewPr varScale="1">
        <p:scale>
          <a:sx n="85" d="100"/>
          <a:sy n="85" d="100"/>
        </p:scale>
        <p:origin x="27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rtink\Desktop\2023-08-15-Auswertung%20von%20Umfrage%20Frankfurter-Gesellschaft---Mitgliederbefragung-2023%20(alle%20Teilnehmer)%20MK%20C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Frage2!$A$14</c:f>
              <c:strCache>
                <c:ptCount val="1"/>
                <c:pt idx="0">
                  <c:v>Optionen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Frage2!$A$15:$A$19</c:f>
              <c:strCache>
                <c:ptCount val="5"/>
                <c:pt idx="0">
                  <c:v>unter 50 Jahre</c:v>
                </c:pt>
                <c:pt idx="1">
                  <c:v>zwischen 50 und 60 Jahre</c:v>
                </c:pt>
                <c:pt idx="2">
                  <c:v>zwischen 60 und 70 Jahre</c:v>
                </c:pt>
                <c:pt idx="3">
                  <c:v>zwischen 70 und 80 Jahre</c:v>
                </c:pt>
                <c:pt idx="4">
                  <c:v>über 80 Jahre</c:v>
                </c:pt>
              </c:strCache>
            </c:strRef>
          </c:cat>
          <c:val>
            <c:numRef>
              <c:f>Frage2!$E$15:$E$19</c:f>
              <c:numCache>
                <c:formatCode>0.00%</c:formatCode>
                <c:ptCount val="5"/>
                <c:pt idx="0">
                  <c:v>7.6600000000000001E-2</c:v>
                </c:pt>
                <c:pt idx="1">
                  <c:v>0.32479999999999998</c:v>
                </c:pt>
                <c:pt idx="2">
                  <c:v>0.28470000000000001</c:v>
                </c:pt>
                <c:pt idx="3">
                  <c:v>0.20069999999999999</c:v>
                </c:pt>
                <c:pt idx="4">
                  <c:v>0.11310000000000001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4-A045-B629-FA41046D72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plotVisOnly val="1"/>
    <c:dispBlanksAs val="gap"/>
    <c:showDLblsOverMax val="0"/>
  </c:chart>
  <c:spPr>
    <a:ln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bewerten Sie die folgenden Punkte</a:t>
            </a:r>
          </a:p>
        </c:rich>
      </c:tx>
      <c:layout>
        <c:manualLayout>
          <c:xMode val="edge"/>
          <c:yMode val="edge"/>
          <c:x val="0.35948666742744118"/>
          <c:y val="8.4092483191435547E-3"/>
        </c:manualLayout>
      </c:layout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Frage17!$D$14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Frage17!$A$15:$A$28</c:f>
              <c:strCache>
                <c:ptCount val="14"/>
                <c:pt idx="0">
                  <c:v>Vortragsveranstaltung</c:v>
                </c:pt>
                <c:pt idx="1">
                  <c:v>Panel discussion</c:v>
                </c:pt>
                <c:pt idx="2">
                  <c:v>Streitgespräch</c:v>
                </c:pt>
                <c:pt idx="3">
                  <c:v>Mitgliederdiskussion</c:v>
                </c:pt>
                <c:pt idx="4">
                  <c:v>Kaminabend mit Impulsvortrag</c:v>
                </c:pt>
                <c:pt idx="5">
                  <c:v>Kaminabend ohne Impulsvortrag</c:v>
                </c:pt>
                <c:pt idx="6">
                  <c:v>Sommerfest / Familienveranstaltung</c:v>
                </c:pt>
                <c:pt idx="7">
                  <c:v>Kulturveranstaltung (z.B. Museumsbesuch, Alte Oper)</c:v>
                </c:pt>
                <c:pt idx="8">
                  <c:v>Blue Hour</c:v>
                </c:pt>
                <c:pt idx="9">
                  <c:v>Dinner unter Freunden</c:v>
                </c:pt>
                <c:pt idx="10">
                  <c:v>Neujahrsempfang</c:v>
                </c:pt>
                <c:pt idx="11">
                  <c:v>Ball</c:v>
                </c:pt>
                <c:pt idx="12">
                  <c:v>Silberessen</c:v>
                </c:pt>
                <c:pt idx="13">
                  <c:v>Musikveranstaltung im Haus</c:v>
                </c:pt>
              </c:strCache>
            </c:strRef>
          </c:cat>
          <c:val>
            <c:numRef>
              <c:f>Frage17!$D$15:$D$28</c:f>
              <c:numCache>
                <c:formatCode>0.00%</c:formatCode>
                <c:ptCount val="14"/>
                <c:pt idx="0">
                  <c:v>1.3599999999999999E-2</c:v>
                </c:pt>
                <c:pt idx="1">
                  <c:v>7.7299999999999994E-2</c:v>
                </c:pt>
                <c:pt idx="2">
                  <c:v>7.7299999999999994E-2</c:v>
                </c:pt>
                <c:pt idx="3">
                  <c:v>9.0899999999999995E-2</c:v>
                </c:pt>
                <c:pt idx="4">
                  <c:v>4.5499999999999999E-2</c:v>
                </c:pt>
                <c:pt idx="5">
                  <c:v>0.1318</c:v>
                </c:pt>
                <c:pt idx="6">
                  <c:v>0.1318</c:v>
                </c:pt>
                <c:pt idx="7">
                  <c:v>0.1545</c:v>
                </c:pt>
                <c:pt idx="8">
                  <c:v>0.17730000000000001</c:v>
                </c:pt>
                <c:pt idx="9">
                  <c:v>0.1</c:v>
                </c:pt>
                <c:pt idx="10">
                  <c:v>6.8199999999999997E-2</c:v>
                </c:pt>
                <c:pt idx="11">
                  <c:v>0.33639999999999998</c:v>
                </c:pt>
                <c:pt idx="12">
                  <c:v>0.21820000000000001</c:v>
                </c:pt>
                <c:pt idx="1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9-414F-9F24-E80A29E1C732}"/>
            </c:ext>
          </c:extLst>
        </c:ser>
        <c:ser>
          <c:idx val="1"/>
          <c:order val="1"/>
          <c:tx>
            <c:strRef>
              <c:f>Frage17!$E$14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Frage17!$A$15:$A$28</c:f>
              <c:strCache>
                <c:ptCount val="14"/>
                <c:pt idx="0">
                  <c:v>Vortragsveranstaltung</c:v>
                </c:pt>
                <c:pt idx="1">
                  <c:v>Panel discussion</c:v>
                </c:pt>
                <c:pt idx="2">
                  <c:v>Streitgespräch</c:v>
                </c:pt>
                <c:pt idx="3">
                  <c:v>Mitgliederdiskussion</c:v>
                </c:pt>
                <c:pt idx="4">
                  <c:v>Kaminabend mit Impulsvortrag</c:v>
                </c:pt>
                <c:pt idx="5">
                  <c:v>Kaminabend ohne Impulsvortrag</c:v>
                </c:pt>
                <c:pt idx="6">
                  <c:v>Sommerfest / Familienveranstaltung</c:v>
                </c:pt>
                <c:pt idx="7">
                  <c:v>Kulturveranstaltung (z.B. Museumsbesuch, Alte Oper)</c:v>
                </c:pt>
                <c:pt idx="8">
                  <c:v>Blue Hour</c:v>
                </c:pt>
                <c:pt idx="9">
                  <c:v>Dinner unter Freunden</c:v>
                </c:pt>
                <c:pt idx="10">
                  <c:v>Neujahrsempfang</c:v>
                </c:pt>
                <c:pt idx="11">
                  <c:v>Ball</c:v>
                </c:pt>
                <c:pt idx="12">
                  <c:v>Silberessen</c:v>
                </c:pt>
                <c:pt idx="13">
                  <c:v>Musikveranstaltung im Haus</c:v>
                </c:pt>
              </c:strCache>
            </c:strRef>
          </c:cat>
          <c:val>
            <c:numRef>
              <c:f>Frage17!$E$15:$E$28</c:f>
              <c:numCache>
                <c:formatCode>0.00%</c:formatCode>
                <c:ptCount val="14"/>
                <c:pt idx="0">
                  <c:v>1.8200000000000001E-2</c:v>
                </c:pt>
                <c:pt idx="1">
                  <c:v>0.14549999999999999</c:v>
                </c:pt>
                <c:pt idx="2">
                  <c:v>0.1045</c:v>
                </c:pt>
                <c:pt idx="3">
                  <c:v>0.17269999999999999</c:v>
                </c:pt>
                <c:pt idx="4">
                  <c:v>8.1799999999999998E-2</c:v>
                </c:pt>
                <c:pt idx="5">
                  <c:v>0.23180000000000001</c:v>
                </c:pt>
                <c:pt idx="6">
                  <c:v>0.1636</c:v>
                </c:pt>
                <c:pt idx="7">
                  <c:v>0.13639999999999999</c:v>
                </c:pt>
                <c:pt idx="8">
                  <c:v>0.15909999999999999</c:v>
                </c:pt>
                <c:pt idx="9">
                  <c:v>0.1227</c:v>
                </c:pt>
                <c:pt idx="10">
                  <c:v>8.6400000000000005E-2</c:v>
                </c:pt>
                <c:pt idx="11">
                  <c:v>0.2</c:v>
                </c:pt>
                <c:pt idx="12">
                  <c:v>0.2</c:v>
                </c:pt>
                <c:pt idx="13">
                  <c:v>0.1318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9-414F-9F24-E80A29E1C732}"/>
            </c:ext>
          </c:extLst>
        </c:ser>
        <c:ser>
          <c:idx val="2"/>
          <c:order val="2"/>
          <c:tx>
            <c:strRef>
              <c:f>Frage17!$F$14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Frage17!$A$15:$A$28</c:f>
              <c:strCache>
                <c:ptCount val="14"/>
                <c:pt idx="0">
                  <c:v>Vortragsveranstaltung</c:v>
                </c:pt>
                <c:pt idx="1">
                  <c:v>Panel discussion</c:v>
                </c:pt>
                <c:pt idx="2">
                  <c:v>Streitgespräch</c:v>
                </c:pt>
                <c:pt idx="3">
                  <c:v>Mitgliederdiskussion</c:v>
                </c:pt>
                <c:pt idx="4">
                  <c:v>Kaminabend mit Impulsvortrag</c:v>
                </c:pt>
                <c:pt idx="5">
                  <c:v>Kaminabend ohne Impulsvortrag</c:v>
                </c:pt>
                <c:pt idx="6">
                  <c:v>Sommerfest / Familienveranstaltung</c:v>
                </c:pt>
                <c:pt idx="7">
                  <c:v>Kulturveranstaltung (z.B. Museumsbesuch, Alte Oper)</c:v>
                </c:pt>
                <c:pt idx="8">
                  <c:v>Blue Hour</c:v>
                </c:pt>
                <c:pt idx="9">
                  <c:v>Dinner unter Freunden</c:v>
                </c:pt>
                <c:pt idx="10">
                  <c:v>Neujahrsempfang</c:v>
                </c:pt>
                <c:pt idx="11">
                  <c:v>Ball</c:v>
                </c:pt>
                <c:pt idx="12">
                  <c:v>Silberessen</c:v>
                </c:pt>
                <c:pt idx="13">
                  <c:v>Musikveranstaltung im Haus</c:v>
                </c:pt>
              </c:strCache>
            </c:strRef>
          </c:cat>
          <c:val>
            <c:numRef>
              <c:f>Frage17!$F$15:$F$28</c:f>
              <c:numCache>
                <c:formatCode>0.00%</c:formatCode>
                <c:ptCount val="14"/>
                <c:pt idx="0">
                  <c:v>6.3600000000000004E-2</c:v>
                </c:pt>
                <c:pt idx="1">
                  <c:v>0.28639999999999999</c:v>
                </c:pt>
                <c:pt idx="2">
                  <c:v>0.2636</c:v>
                </c:pt>
                <c:pt idx="3">
                  <c:v>0.30909999999999999</c:v>
                </c:pt>
                <c:pt idx="4">
                  <c:v>0.2455</c:v>
                </c:pt>
                <c:pt idx="5">
                  <c:v>0.33179999999999998</c:v>
                </c:pt>
                <c:pt idx="6">
                  <c:v>0.31359999999999999</c:v>
                </c:pt>
                <c:pt idx="7">
                  <c:v>0.29089999999999999</c:v>
                </c:pt>
                <c:pt idx="8">
                  <c:v>0.39090000000000003</c:v>
                </c:pt>
                <c:pt idx="9">
                  <c:v>0.2636</c:v>
                </c:pt>
                <c:pt idx="10">
                  <c:v>0.19550000000000001</c:v>
                </c:pt>
                <c:pt idx="11">
                  <c:v>0.20449999999999999</c:v>
                </c:pt>
                <c:pt idx="12">
                  <c:v>0.2636</c:v>
                </c:pt>
                <c:pt idx="13">
                  <c:v>0.2636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9-414F-9F24-E80A29E1C732}"/>
            </c:ext>
          </c:extLst>
        </c:ser>
        <c:ser>
          <c:idx val="3"/>
          <c:order val="3"/>
          <c:tx>
            <c:strRef>
              <c:f>Frage17!$G$14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Frage17!$A$15:$A$28</c:f>
              <c:strCache>
                <c:ptCount val="14"/>
                <c:pt idx="0">
                  <c:v>Vortragsveranstaltung</c:v>
                </c:pt>
                <c:pt idx="1">
                  <c:v>Panel discussion</c:v>
                </c:pt>
                <c:pt idx="2">
                  <c:v>Streitgespräch</c:v>
                </c:pt>
                <c:pt idx="3">
                  <c:v>Mitgliederdiskussion</c:v>
                </c:pt>
                <c:pt idx="4">
                  <c:v>Kaminabend mit Impulsvortrag</c:v>
                </c:pt>
                <c:pt idx="5">
                  <c:v>Kaminabend ohne Impulsvortrag</c:v>
                </c:pt>
                <c:pt idx="6">
                  <c:v>Sommerfest / Familienveranstaltung</c:v>
                </c:pt>
                <c:pt idx="7">
                  <c:v>Kulturveranstaltung (z.B. Museumsbesuch, Alte Oper)</c:v>
                </c:pt>
                <c:pt idx="8">
                  <c:v>Blue Hour</c:v>
                </c:pt>
                <c:pt idx="9">
                  <c:v>Dinner unter Freunden</c:v>
                </c:pt>
                <c:pt idx="10">
                  <c:v>Neujahrsempfang</c:v>
                </c:pt>
                <c:pt idx="11">
                  <c:v>Ball</c:v>
                </c:pt>
                <c:pt idx="12">
                  <c:v>Silberessen</c:v>
                </c:pt>
                <c:pt idx="13">
                  <c:v>Musikveranstaltung im Haus</c:v>
                </c:pt>
              </c:strCache>
            </c:strRef>
          </c:cat>
          <c:val>
            <c:numRef>
              <c:f>Frage17!$G$15:$G$28</c:f>
              <c:numCache>
                <c:formatCode>0.00%</c:formatCode>
                <c:ptCount val="14"/>
                <c:pt idx="0">
                  <c:v>0.26819999999999999</c:v>
                </c:pt>
                <c:pt idx="1">
                  <c:v>0.28179999999999999</c:v>
                </c:pt>
                <c:pt idx="2">
                  <c:v>0.31819999999999998</c:v>
                </c:pt>
                <c:pt idx="3">
                  <c:v>0.29089999999999999</c:v>
                </c:pt>
                <c:pt idx="4">
                  <c:v>0.38179999999999997</c:v>
                </c:pt>
                <c:pt idx="5">
                  <c:v>0.16819999999999999</c:v>
                </c:pt>
                <c:pt idx="6">
                  <c:v>0.2364</c:v>
                </c:pt>
                <c:pt idx="7">
                  <c:v>0.2455</c:v>
                </c:pt>
                <c:pt idx="8">
                  <c:v>0.17730000000000001</c:v>
                </c:pt>
                <c:pt idx="9">
                  <c:v>0.32269999999999999</c:v>
                </c:pt>
                <c:pt idx="10">
                  <c:v>0.29089999999999999</c:v>
                </c:pt>
                <c:pt idx="11">
                  <c:v>0.14549999999999999</c:v>
                </c:pt>
                <c:pt idx="12">
                  <c:v>0.17730000000000001</c:v>
                </c:pt>
                <c:pt idx="13">
                  <c:v>0.2727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09-414F-9F24-E80A29E1C732}"/>
            </c:ext>
          </c:extLst>
        </c:ser>
        <c:ser>
          <c:idx val="4"/>
          <c:order val="4"/>
          <c:tx>
            <c:strRef>
              <c:f>Frage17!$H$14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Frage17!$A$15:$A$28</c:f>
              <c:strCache>
                <c:ptCount val="14"/>
                <c:pt idx="0">
                  <c:v>Vortragsveranstaltung</c:v>
                </c:pt>
                <c:pt idx="1">
                  <c:v>Panel discussion</c:v>
                </c:pt>
                <c:pt idx="2">
                  <c:v>Streitgespräch</c:v>
                </c:pt>
                <c:pt idx="3">
                  <c:v>Mitgliederdiskussion</c:v>
                </c:pt>
                <c:pt idx="4">
                  <c:v>Kaminabend mit Impulsvortrag</c:v>
                </c:pt>
                <c:pt idx="5">
                  <c:v>Kaminabend ohne Impulsvortrag</c:v>
                </c:pt>
                <c:pt idx="6">
                  <c:v>Sommerfest / Familienveranstaltung</c:v>
                </c:pt>
                <c:pt idx="7">
                  <c:v>Kulturveranstaltung (z.B. Museumsbesuch, Alte Oper)</c:v>
                </c:pt>
                <c:pt idx="8">
                  <c:v>Blue Hour</c:v>
                </c:pt>
                <c:pt idx="9">
                  <c:v>Dinner unter Freunden</c:v>
                </c:pt>
                <c:pt idx="10">
                  <c:v>Neujahrsempfang</c:v>
                </c:pt>
                <c:pt idx="11">
                  <c:v>Ball</c:v>
                </c:pt>
                <c:pt idx="12">
                  <c:v>Silberessen</c:v>
                </c:pt>
                <c:pt idx="13">
                  <c:v>Musikveranstaltung im Haus</c:v>
                </c:pt>
              </c:strCache>
            </c:strRef>
          </c:cat>
          <c:val>
            <c:numRef>
              <c:f>Frage17!$H$15:$H$28</c:f>
              <c:numCache>
                <c:formatCode>0.00%</c:formatCode>
                <c:ptCount val="14"/>
                <c:pt idx="0">
                  <c:v>0.63639999999999997</c:v>
                </c:pt>
                <c:pt idx="1">
                  <c:v>0.20910000000000001</c:v>
                </c:pt>
                <c:pt idx="2">
                  <c:v>0.2364</c:v>
                </c:pt>
                <c:pt idx="3">
                  <c:v>0.13639999999999999</c:v>
                </c:pt>
                <c:pt idx="4">
                  <c:v>0.2455</c:v>
                </c:pt>
                <c:pt idx="5">
                  <c:v>0.13639999999999999</c:v>
                </c:pt>
                <c:pt idx="6">
                  <c:v>0.1545</c:v>
                </c:pt>
                <c:pt idx="7">
                  <c:v>0.17269999999999999</c:v>
                </c:pt>
                <c:pt idx="8">
                  <c:v>9.5500000000000002E-2</c:v>
                </c:pt>
                <c:pt idx="9">
                  <c:v>0.19089999999999999</c:v>
                </c:pt>
                <c:pt idx="10">
                  <c:v>0.35909999999999997</c:v>
                </c:pt>
                <c:pt idx="11">
                  <c:v>0.11360000000000001</c:v>
                </c:pt>
                <c:pt idx="12">
                  <c:v>0.1409</c:v>
                </c:pt>
                <c:pt idx="13">
                  <c:v>0.18179999999999999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9-414F-9F24-E80A29E1C7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bewerten Sie die folgenden Punkte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Frage18!$D$14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Frage18!$A$15:$A$18</c:f>
              <c:strCache>
                <c:ptCount val="4"/>
                <c:pt idx="0">
                  <c:v>Würden Sie an einem Ball teilnehmen?</c:v>
                </c:pt>
                <c:pt idx="1">
                  <c:v>Würden Sie einen Ball mit organisieren?</c:v>
                </c:pt>
                <c:pt idx="2">
                  <c:v>Würden Sie an einer Neuauflage des Silberessens teilnehmen?</c:v>
                </c:pt>
                <c:pt idx="3">
                  <c:v>Wünschen Sie sich mehr Veranstaltungen im Smoking / Abendkleid?</c:v>
                </c:pt>
              </c:strCache>
            </c:strRef>
          </c:cat>
          <c:val>
            <c:numRef>
              <c:f>Frage18!$D$15:$D$18</c:f>
              <c:numCache>
                <c:formatCode>0.00%</c:formatCode>
                <c:ptCount val="4"/>
                <c:pt idx="0">
                  <c:v>0.27439999999999998</c:v>
                </c:pt>
                <c:pt idx="1">
                  <c:v>0.63719999999999999</c:v>
                </c:pt>
                <c:pt idx="2">
                  <c:v>0.1953</c:v>
                </c:pt>
                <c:pt idx="3">
                  <c:v>0.3674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9-EF4C-B9E7-96C5BC2197FF}"/>
            </c:ext>
          </c:extLst>
        </c:ser>
        <c:ser>
          <c:idx val="1"/>
          <c:order val="1"/>
          <c:tx>
            <c:strRef>
              <c:f>Frage18!$E$14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Frage18!$A$15:$A$18</c:f>
              <c:strCache>
                <c:ptCount val="4"/>
                <c:pt idx="0">
                  <c:v>Würden Sie an einem Ball teilnehmen?</c:v>
                </c:pt>
                <c:pt idx="1">
                  <c:v>Würden Sie einen Ball mit organisieren?</c:v>
                </c:pt>
                <c:pt idx="2">
                  <c:v>Würden Sie an einer Neuauflage des Silberessens teilnehmen?</c:v>
                </c:pt>
                <c:pt idx="3">
                  <c:v>Wünschen Sie sich mehr Veranstaltungen im Smoking / Abendkleid?</c:v>
                </c:pt>
              </c:strCache>
            </c:strRef>
          </c:cat>
          <c:val>
            <c:numRef>
              <c:f>Frage18!$E$15:$E$18</c:f>
              <c:numCache>
                <c:formatCode>0.00%</c:formatCode>
                <c:ptCount val="4"/>
                <c:pt idx="0">
                  <c:v>0.21859999999999999</c:v>
                </c:pt>
                <c:pt idx="1">
                  <c:v>0.20930000000000001</c:v>
                </c:pt>
                <c:pt idx="2">
                  <c:v>0.18140000000000001</c:v>
                </c:pt>
                <c:pt idx="3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9-EF4C-B9E7-96C5BC2197FF}"/>
            </c:ext>
          </c:extLst>
        </c:ser>
        <c:ser>
          <c:idx val="2"/>
          <c:order val="2"/>
          <c:tx>
            <c:strRef>
              <c:f>Frage18!$F$14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Frage18!$A$15:$A$18</c:f>
              <c:strCache>
                <c:ptCount val="4"/>
                <c:pt idx="0">
                  <c:v>Würden Sie an einem Ball teilnehmen?</c:v>
                </c:pt>
                <c:pt idx="1">
                  <c:v>Würden Sie einen Ball mit organisieren?</c:v>
                </c:pt>
                <c:pt idx="2">
                  <c:v>Würden Sie an einer Neuauflage des Silberessens teilnehmen?</c:v>
                </c:pt>
                <c:pt idx="3">
                  <c:v>Wünschen Sie sich mehr Veranstaltungen im Smoking / Abendkleid?</c:v>
                </c:pt>
              </c:strCache>
            </c:strRef>
          </c:cat>
          <c:val>
            <c:numRef>
              <c:f>Frage18!$F$15:$F$18</c:f>
              <c:numCache>
                <c:formatCode>0.00%</c:formatCode>
                <c:ptCount val="4"/>
                <c:pt idx="0">
                  <c:v>0.2233</c:v>
                </c:pt>
                <c:pt idx="1">
                  <c:v>6.9800000000000001E-2</c:v>
                </c:pt>
                <c:pt idx="2">
                  <c:v>0.25119999999999998</c:v>
                </c:pt>
                <c:pt idx="3">
                  <c:v>0.20469999999999999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9-EF4C-B9E7-96C5BC2197FF}"/>
            </c:ext>
          </c:extLst>
        </c:ser>
        <c:ser>
          <c:idx val="3"/>
          <c:order val="3"/>
          <c:tx>
            <c:strRef>
              <c:f>Frage18!$G$14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Frage18!$A$15:$A$18</c:f>
              <c:strCache>
                <c:ptCount val="4"/>
                <c:pt idx="0">
                  <c:v>Würden Sie an einem Ball teilnehmen?</c:v>
                </c:pt>
                <c:pt idx="1">
                  <c:v>Würden Sie einen Ball mit organisieren?</c:v>
                </c:pt>
                <c:pt idx="2">
                  <c:v>Würden Sie an einer Neuauflage des Silberessens teilnehmen?</c:v>
                </c:pt>
                <c:pt idx="3">
                  <c:v>Wünschen Sie sich mehr Veranstaltungen im Smoking / Abendkleid?</c:v>
                </c:pt>
              </c:strCache>
            </c:strRef>
          </c:cat>
          <c:val>
            <c:numRef>
              <c:f>Frage18!$G$15:$G$18</c:f>
              <c:numCache>
                <c:formatCode>0.00%</c:formatCode>
                <c:ptCount val="4"/>
                <c:pt idx="0">
                  <c:v>0.14879999999999999</c:v>
                </c:pt>
                <c:pt idx="1">
                  <c:v>3.2599999999999997E-2</c:v>
                </c:pt>
                <c:pt idx="2">
                  <c:v>0.1953</c:v>
                </c:pt>
                <c:pt idx="3">
                  <c:v>0.13020000000000001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9-EF4C-B9E7-96C5BC2197FF}"/>
            </c:ext>
          </c:extLst>
        </c:ser>
        <c:ser>
          <c:idx val="4"/>
          <c:order val="4"/>
          <c:tx>
            <c:strRef>
              <c:f>Frage18!$H$14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Frage18!$A$15:$A$18</c:f>
              <c:strCache>
                <c:ptCount val="4"/>
                <c:pt idx="0">
                  <c:v>Würden Sie an einem Ball teilnehmen?</c:v>
                </c:pt>
                <c:pt idx="1">
                  <c:v>Würden Sie einen Ball mit organisieren?</c:v>
                </c:pt>
                <c:pt idx="2">
                  <c:v>Würden Sie an einer Neuauflage des Silberessens teilnehmen?</c:v>
                </c:pt>
                <c:pt idx="3">
                  <c:v>Wünschen Sie sich mehr Veranstaltungen im Smoking / Abendkleid?</c:v>
                </c:pt>
              </c:strCache>
            </c:strRef>
          </c:cat>
          <c:val>
            <c:numRef>
              <c:f>Frage18!$H$15:$H$18</c:f>
              <c:numCache>
                <c:formatCode>0.00%</c:formatCode>
                <c:ptCount val="4"/>
                <c:pt idx="0">
                  <c:v>0.13489999999999999</c:v>
                </c:pt>
                <c:pt idx="1">
                  <c:v>5.1200000000000002E-2</c:v>
                </c:pt>
                <c:pt idx="2">
                  <c:v>0.1767</c:v>
                </c:pt>
                <c:pt idx="3">
                  <c:v>0.1116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9-EF4C-B9E7-96C5BC2197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</a:t>
            </a:r>
            <a:r>
              <a:rPr lang="en-GB" baseline="0" dirty="0"/>
              <a:t> </a:t>
            </a:r>
            <a:r>
              <a:rPr lang="en-GB" baseline="0" dirty="0" err="1"/>
              <a:t>bewerten</a:t>
            </a:r>
            <a:r>
              <a:rPr lang="en-GB" baseline="0" dirty="0"/>
              <a:t> Sie die </a:t>
            </a:r>
            <a:r>
              <a:rPr lang="en-GB" baseline="0" dirty="0" err="1"/>
              <a:t>folgenden</a:t>
            </a:r>
            <a:r>
              <a:rPr lang="en-GB" baseline="0" dirty="0"/>
              <a:t> </a:t>
            </a:r>
            <a:r>
              <a:rPr lang="en-GB" baseline="0" dirty="0" err="1"/>
              <a:t>Punkte</a:t>
            </a:r>
            <a:endParaRPr lang="en-GB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Frage20!$D$14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Frage20!$A$15:$A$18</c:f>
              <c:strCache>
                <c:ptCount val="4"/>
                <c:pt idx="0">
                  <c:v>Vortragsabend</c:v>
                </c:pt>
                <c:pt idx="1">
                  <c:v>Mittagsveranstaltung</c:v>
                </c:pt>
                <c:pt idx="2">
                  <c:v>Kaminabend</c:v>
                </c:pt>
                <c:pt idx="3">
                  <c:v>Andere</c:v>
                </c:pt>
              </c:strCache>
            </c:strRef>
          </c:cat>
          <c:val>
            <c:numRef>
              <c:f>Frage20!$D$15:$D$18</c:f>
              <c:numCache>
                <c:formatCode>0.00%</c:formatCode>
                <c:ptCount val="4"/>
                <c:pt idx="0">
                  <c:v>0</c:v>
                </c:pt>
                <c:pt idx="1">
                  <c:v>5.5800000000000002E-2</c:v>
                </c:pt>
                <c:pt idx="2">
                  <c:v>3.2599999999999997E-2</c:v>
                </c:pt>
                <c:pt idx="3">
                  <c:v>0.13950000000000001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2-DA4A-85AF-27448EAFF096}"/>
            </c:ext>
          </c:extLst>
        </c:ser>
        <c:ser>
          <c:idx val="1"/>
          <c:order val="1"/>
          <c:tx>
            <c:strRef>
              <c:f>Frage20!$E$14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Frage20!$A$15:$A$18</c:f>
              <c:strCache>
                <c:ptCount val="4"/>
                <c:pt idx="0">
                  <c:v>Vortragsabend</c:v>
                </c:pt>
                <c:pt idx="1">
                  <c:v>Mittagsveranstaltung</c:v>
                </c:pt>
                <c:pt idx="2">
                  <c:v>Kaminabend</c:v>
                </c:pt>
                <c:pt idx="3">
                  <c:v>Andere</c:v>
                </c:pt>
              </c:strCache>
            </c:strRef>
          </c:cat>
          <c:val>
            <c:numRef>
              <c:f>Frage20!$E$15:$E$18</c:f>
              <c:numCache>
                <c:formatCode>0.00%</c:formatCode>
                <c:ptCount val="4"/>
                <c:pt idx="0">
                  <c:v>9.2999999999999992E-3</c:v>
                </c:pt>
                <c:pt idx="1">
                  <c:v>0.1023</c:v>
                </c:pt>
                <c:pt idx="2">
                  <c:v>0.13020000000000001</c:v>
                </c:pt>
                <c:pt idx="3">
                  <c:v>0.14879999999999999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2-DA4A-85AF-27448EAFF096}"/>
            </c:ext>
          </c:extLst>
        </c:ser>
        <c:ser>
          <c:idx val="2"/>
          <c:order val="2"/>
          <c:tx>
            <c:strRef>
              <c:f>Frage20!$F$14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Frage20!$A$15:$A$18</c:f>
              <c:strCache>
                <c:ptCount val="4"/>
                <c:pt idx="0">
                  <c:v>Vortragsabend</c:v>
                </c:pt>
                <c:pt idx="1">
                  <c:v>Mittagsveranstaltung</c:v>
                </c:pt>
                <c:pt idx="2">
                  <c:v>Kaminabend</c:v>
                </c:pt>
                <c:pt idx="3">
                  <c:v>Andere</c:v>
                </c:pt>
              </c:strCache>
            </c:strRef>
          </c:cat>
          <c:val>
            <c:numRef>
              <c:f>Frage20!$F$15:$F$18</c:f>
              <c:numCache>
                <c:formatCode>0.00%</c:formatCode>
                <c:ptCount val="4"/>
                <c:pt idx="0">
                  <c:v>0.50229999999999997</c:v>
                </c:pt>
                <c:pt idx="1">
                  <c:v>0.59530000000000005</c:v>
                </c:pt>
                <c:pt idx="2">
                  <c:v>0.57210000000000005</c:v>
                </c:pt>
                <c:pt idx="3">
                  <c:v>0.57210000000000005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C2-DA4A-85AF-27448EAFF096}"/>
            </c:ext>
          </c:extLst>
        </c:ser>
        <c:ser>
          <c:idx val="3"/>
          <c:order val="3"/>
          <c:tx>
            <c:strRef>
              <c:f>Frage20!$G$14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Frage20!$A$15:$A$18</c:f>
              <c:strCache>
                <c:ptCount val="4"/>
                <c:pt idx="0">
                  <c:v>Vortragsabend</c:v>
                </c:pt>
                <c:pt idx="1">
                  <c:v>Mittagsveranstaltung</c:v>
                </c:pt>
                <c:pt idx="2">
                  <c:v>Kaminabend</c:v>
                </c:pt>
                <c:pt idx="3">
                  <c:v>Andere</c:v>
                </c:pt>
              </c:strCache>
            </c:strRef>
          </c:cat>
          <c:val>
            <c:numRef>
              <c:f>Frage20!$G$15:$G$18</c:f>
              <c:numCache>
                <c:formatCode>0.00%</c:formatCode>
                <c:ptCount val="4"/>
                <c:pt idx="0">
                  <c:v>0.27910000000000001</c:v>
                </c:pt>
                <c:pt idx="1">
                  <c:v>0.19070000000000001</c:v>
                </c:pt>
                <c:pt idx="2">
                  <c:v>0.214</c:v>
                </c:pt>
                <c:pt idx="3">
                  <c:v>8.8400000000000006E-2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C2-DA4A-85AF-27448EAFF096}"/>
            </c:ext>
          </c:extLst>
        </c:ser>
        <c:ser>
          <c:idx val="4"/>
          <c:order val="4"/>
          <c:tx>
            <c:strRef>
              <c:f>Frage20!$H$14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Frage20!$A$15:$A$18</c:f>
              <c:strCache>
                <c:ptCount val="4"/>
                <c:pt idx="0">
                  <c:v>Vortragsabend</c:v>
                </c:pt>
                <c:pt idx="1">
                  <c:v>Mittagsveranstaltung</c:v>
                </c:pt>
                <c:pt idx="2">
                  <c:v>Kaminabend</c:v>
                </c:pt>
                <c:pt idx="3">
                  <c:v>Andere</c:v>
                </c:pt>
              </c:strCache>
            </c:strRef>
          </c:cat>
          <c:val>
            <c:numRef>
              <c:f>Frage20!$H$15:$H$18</c:f>
              <c:numCache>
                <c:formatCode>0.00%</c:formatCode>
                <c:ptCount val="4"/>
                <c:pt idx="0">
                  <c:v>0.20930000000000001</c:v>
                </c:pt>
                <c:pt idx="1">
                  <c:v>5.5800000000000002E-2</c:v>
                </c:pt>
                <c:pt idx="2">
                  <c:v>5.1200000000000002E-2</c:v>
                </c:pt>
                <c:pt idx="3">
                  <c:v>5.1200000000000002E-2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2-DA4A-85AF-27448EAFF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Frage21!$D$14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Frage21!$A$15</c:f>
              <c:strCache>
                <c:ptCount val="1"/>
                <c:pt idx="0">
                  <c:v>Würden Sie lockerere Formate bevorzugen (z.B. freie Sitzwahl; Einnahme der Nachspeise am Buffet)?</c:v>
                </c:pt>
              </c:strCache>
            </c:strRef>
          </c:cat>
          <c:val>
            <c:numRef>
              <c:f>Frage21!$D$15</c:f>
              <c:numCache>
                <c:formatCode>0.00%</c:formatCode>
                <c:ptCount val="1"/>
                <c:pt idx="0">
                  <c:v>0.2651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A-5140-92E5-6548B4A888DD}"/>
            </c:ext>
          </c:extLst>
        </c:ser>
        <c:ser>
          <c:idx val="1"/>
          <c:order val="1"/>
          <c:tx>
            <c:strRef>
              <c:f>Frage21!$E$14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Frage21!$A$15</c:f>
              <c:strCache>
                <c:ptCount val="1"/>
                <c:pt idx="0">
                  <c:v>Würden Sie lockerere Formate bevorzugen (z.B. freie Sitzwahl; Einnahme der Nachspeise am Buffet)?</c:v>
                </c:pt>
              </c:strCache>
            </c:strRef>
          </c:cat>
          <c:val>
            <c:numRef>
              <c:f>Frage21!$E$15</c:f>
              <c:numCache>
                <c:formatCode>0.00%</c:formatCode>
                <c:ptCount val="1"/>
                <c:pt idx="0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A-5140-92E5-6548B4A888DD}"/>
            </c:ext>
          </c:extLst>
        </c:ser>
        <c:ser>
          <c:idx val="2"/>
          <c:order val="2"/>
          <c:tx>
            <c:strRef>
              <c:f>Frage21!$F$14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Frage21!$A$15</c:f>
              <c:strCache>
                <c:ptCount val="1"/>
                <c:pt idx="0">
                  <c:v>Würden Sie lockerere Formate bevorzugen (z.B. freie Sitzwahl; Einnahme der Nachspeise am Buffet)?</c:v>
                </c:pt>
              </c:strCache>
            </c:strRef>
          </c:cat>
          <c:val>
            <c:numRef>
              <c:f>Frage21!$F$15</c:f>
              <c:numCache>
                <c:formatCode>0.00%</c:formatCode>
                <c:ptCount val="1"/>
                <c:pt idx="0">
                  <c:v>0.23719999999999999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6A-5140-92E5-6548B4A888DD}"/>
            </c:ext>
          </c:extLst>
        </c:ser>
        <c:ser>
          <c:idx val="3"/>
          <c:order val="3"/>
          <c:tx>
            <c:strRef>
              <c:f>Frage21!$G$14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Frage21!$A$15</c:f>
              <c:strCache>
                <c:ptCount val="1"/>
                <c:pt idx="0">
                  <c:v>Würden Sie lockerere Formate bevorzugen (z.B. freie Sitzwahl; Einnahme der Nachspeise am Buffet)?</c:v>
                </c:pt>
              </c:strCache>
            </c:strRef>
          </c:cat>
          <c:val>
            <c:numRef>
              <c:f>Frage21!$G$15</c:f>
              <c:numCache>
                <c:formatCode>0.00%</c:formatCode>
                <c:ptCount val="1"/>
                <c:pt idx="0">
                  <c:v>0.15809999999999999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6A-5140-92E5-6548B4A888DD}"/>
            </c:ext>
          </c:extLst>
        </c:ser>
        <c:ser>
          <c:idx val="4"/>
          <c:order val="4"/>
          <c:tx>
            <c:strRef>
              <c:f>Frage21!$H$14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Frage21!$A$15</c:f>
              <c:strCache>
                <c:ptCount val="1"/>
                <c:pt idx="0">
                  <c:v>Würden Sie lockerere Formate bevorzugen (z.B. freie Sitzwahl; Einnahme der Nachspeise am Buffet)?</c:v>
                </c:pt>
              </c:strCache>
            </c:strRef>
          </c:cat>
          <c:val>
            <c:numRef>
              <c:f>Frage21!$H$15</c:f>
              <c:numCache>
                <c:formatCode>0.00%</c:formatCode>
                <c:ptCount val="1"/>
                <c:pt idx="0">
                  <c:v>0.12559999999999999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A-5140-92E5-6548B4A888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Frage22!$D$14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Frage22!$A$15</c:f>
              <c:strCache>
                <c:ptCount val="1"/>
                <c:pt idx="0">
                  <c:v>Haben Sie Interesse an hybriden Veranstaltungsformaten (Präsenz mit online Übertragung) ?</c:v>
                </c:pt>
              </c:strCache>
            </c:strRef>
          </c:cat>
          <c:val>
            <c:numRef>
              <c:f>Frage22!$D$15</c:f>
              <c:numCache>
                <c:formatCode>0.00%</c:formatCode>
                <c:ptCount val="1"/>
                <c:pt idx="0">
                  <c:v>0.4698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5-884A-B4B7-9706268D26FE}"/>
            </c:ext>
          </c:extLst>
        </c:ser>
        <c:ser>
          <c:idx val="1"/>
          <c:order val="1"/>
          <c:tx>
            <c:strRef>
              <c:f>Frage22!$E$14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Frage22!$A$15</c:f>
              <c:strCache>
                <c:ptCount val="1"/>
                <c:pt idx="0">
                  <c:v>Haben Sie Interesse an hybriden Veranstaltungsformaten (Präsenz mit online Übertragung) ?</c:v>
                </c:pt>
              </c:strCache>
            </c:strRef>
          </c:cat>
          <c:val>
            <c:numRef>
              <c:f>Frage22!$E$15</c:f>
              <c:numCache>
                <c:formatCode>0.00%</c:formatCode>
                <c:ptCount val="1"/>
                <c:pt idx="0">
                  <c:v>0.14419999999999999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5-884A-B4B7-9706268D26FE}"/>
            </c:ext>
          </c:extLst>
        </c:ser>
        <c:ser>
          <c:idx val="2"/>
          <c:order val="2"/>
          <c:tx>
            <c:strRef>
              <c:f>Frage22!$F$14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Frage22!$A$15</c:f>
              <c:strCache>
                <c:ptCount val="1"/>
                <c:pt idx="0">
                  <c:v>Haben Sie Interesse an hybriden Veranstaltungsformaten (Präsenz mit online Übertragung) ?</c:v>
                </c:pt>
              </c:strCache>
            </c:strRef>
          </c:cat>
          <c:val>
            <c:numRef>
              <c:f>Frage22!$F$15</c:f>
              <c:numCache>
                <c:formatCode>0.00%</c:formatCode>
                <c:ptCount val="1"/>
                <c:pt idx="0">
                  <c:v>0.18140000000000001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65-884A-B4B7-9706268D26FE}"/>
            </c:ext>
          </c:extLst>
        </c:ser>
        <c:ser>
          <c:idx val="3"/>
          <c:order val="3"/>
          <c:tx>
            <c:strRef>
              <c:f>Frage22!$G$14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Frage22!$A$15</c:f>
              <c:strCache>
                <c:ptCount val="1"/>
                <c:pt idx="0">
                  <c:v>Haben Sie Interesse an hybriden Veranstaltungsformaten (Präsenz mit online Übertragung) ?</c:v>
                </c:pt>
              </c:strCache>
            </c:strRef>
          </c:cat>
          <c:val>
            <c:numRef>
              <c:f>Frage22!$G$15</c:f>
              <c:numCache>
                <c:formatCode>0.00%</c:formatCode>
                <c:ptCount val="1"/>
                <c:pt idx="0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65-884A-B4B7-9706268D26FE}"/>
            </c:ext>
          </c:extLst>
        </c:ser>
        <c:ser>
          <c:idx val="4"/>
          <c:order val="4"/>
          <c:tx>
            <c:strRef>
              <c:f>Frage22!$H$14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Frage22!$A$15</c:f>
              <c:strCache>
                <c:ptCount val="1"/>
                <c:pt idx="0">
                  <c:v>Haben Sie Interesse an hybriden Veranstaltungsformaten (Präsenz mit online Übertragung) ?</c:v>
                </c:pt>
              </c:strCache>
            </c:strRef>
          </c:cat>
          <c:val>
            <c:numRef>
              <c:f>Frage22!$H$15</c:f>
              <c:numCache>
                <c:formatCode>0.00%</c:formatCode>
                <c:ptCount val="1"/>
                <c:pt idx="0">
                  <c:v>0.1116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5-884A-B4B7-9706268D26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</a:t>
            </a:r>
            <a:r>
              <a:rPr lang="en-GB" dirty="0" err="1"/>
              <a:t>bewerten</a:t>
            </a:r>
            <a:r>
              <a:rPr lang="en-GB" dirty="0"/>
              <a:t> Sie die </a:t>
            </a:r>
            <a:r>
              <a:rPr lang="en-GB" dirty="0" err="1"/>
              <a:t>folgenden</a:t>
            </a:r>
            <a:r>
              <a:rPr lang="en-GB" dirty="0"/>
              <a:t> </a:t>
            </a:r>
            <a:r>
              <a:rPr lang="en-GB" dirty="0" err="1"/>
              <a:t>Punkte</a:t>
            </a:r>
            <a:endParaRPr lang="en-GB" dirty="0"/>
          </a:p>
        </c:rich>
      </c:tx>
      <c:layout>
        <c:manualLayout>
          <c:xMode val="edge"/>
          <c:yMode val="edge"/>
          <c:x val="0.31091492639507018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Frage23!$D$14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Frage23!$A$15:$A$18</c:f>
              <c:strCache>
                <c:ptCount val="4"/>
                <c:pt idx="0">
                  <c:v>Wirtschaft</c:v>
                </c:pt>
                <c:pt idx="1">
                  <c:v>Politik</c:v>
                </c:pt>
                <c:pt idx="2">
                  <c:v>Wissenschaft</c:v>
                </c:pt>
                <c:pt idx="3">
                  <c:v>Kultur</c:v>
                </c:pt>
              </c:strCache>
            </c:strRef>
          </c:cat>
          <c:val>
            <c:numRef>
              <c:f>Frage23!$D$15:$D$18</c:f>
              <c:numCache>
                <c:formatCode>0.00%</c:formatCode>
                <c:ptCount val="4"/>
                <c:pt idx="0">
                  <c:v>1.4E-2</c:v>
                </c:pt>
                <c:pt idx="1">
                  <c:v>1.4E-2</c:v>
                </c:pt>
                <c:pt idx="2">
                  <c:v>4.7000000000000002E-3</c:v>
                </c:pt>
                <c:pt idx="3">
                  <c:v>2.7900000000000001E-2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4-2E42-B828-54EF1E8AD26F}"/>
            </c:ext>
          </c:extLst>
        </c:ser>
        <c:ser>
          <c:idx val="1"/>
          <c:order val="1"/>
          <c:tx>
            <c:strRef>
              <c:f>Frage23!$E$14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Frage23!$A$15:$A$18</c:f>
              <c:strCache>
                <c:ptCount val="4"/>
                <c:pt idx="0">
                  <c:v>Wirtschaft</c:v>
                </c:pt>
                <c:pt idx="1">
                  <c:v>Politik</c:v>
                </c:pt>
                <c:pt idx="2">
                  <c:v>Wissenschaft</c:v>
                </c:pt>
                <c:pt idx="3">
                  <c:v>Kultur</c:v>
                </c:pt>
              </c:strCache>
            </c:strRef>
          </c:cat>
          <c:val>
            <c:numRef>
              <c:f>Frage23!$E$15:$E$18</c:f>
              <c:numCache>
                <c:formatCode>0.00%</c:formatCode>
                <c:ptCount val="4"/>
                <c:pt idx="0">
                  <c:v>3.7199999999999997E-2</c:v>
                </c:pt>
                <c:pt idx="1">
                  <c:v>4.19E-2</c:v>
                </c:pt>
                <c:pt idx="2">
                  <c:v>3.2599999999999997E-2</c:v>
                </c:pt>
                <c:pt idx="3">
                  <c:v>8.3699999999999997E-2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4-2E42-B828-54EF1E8AD26F}"/>
            </c:ext>
          </c:extLst>
        </c:ser>
        <c:ser>
          <c:idx val="2"/>
          <c:order val="2"/>
          <c:tx>
            <c:strRef>
              <c:f>Frage23!$F$14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Frage23!$A$15:$A$18</c:f>
              <c:strCache>
                <c:ptCount val="4"/>
                <c:pt idx="0">
                  <c:v>Wirtschaft</c:v>
                </c:pt>
                <c:pt idx="1">
                  <c:v>Politik</c:v>
                </c:pt>
                <c:pt idx="2">
                  <c:v>Wissenschaft</c:v>
                </c:pt>
                <c:pt idx="3">
                  <c:v>Kultur</c:v>
                </c:pt>
              </c:strCache>
            </c:strRef>
          </c:cat>
          <c:val>
            <c:numRef>
              <c:f>Frage23!$F$15:$F$18</c:f>
              <c:numCache>
                <c:formatCode>0.00%</c:formatCode>
                <c:ptCount val="4"/>
                <c:pt idx="0">
                  <c:v>0.35349999999999998</c:v>
                </c:pt>
                <c:pt idx="1">
                  <c:v>0.33019999999999999</c:v>
                </c:pt>
                <c:pt idx="2">
                  <c:v>0.35809999999999997</c:v>
                </c:pt>
                <c:pt idx="3">
                  <c:v>0.35349999999999998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4-2E42-B828-54EF1E8AD26F}"/>
            </c:ext>
          </c:extLst>
        </c:ser>
        <c:ser>
          <c:idx val="3"/>
          <c:order val="3"/>
          <c:tx>
            <c:strRef>
              <c:f>Frage23!$G$14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Frage23!$A$15:$A$18</c:f>
              <c:strCache>
                <c:ptCount val="4"/>
                <c:pt idx="0">
                  <c:v>Wirtschaft</c:v>
                </c:pt>
                <c:pt idx="1">
                  <c:v>Politik</c:v>
                </c:pt>
                <c:pt idx="2">
                  <c:v>Wissenschaft</c:v>
                </c:pt>
                <c:pt idx="3">
                  <c:v>Kultur</c:v>
                </c:pt>
              </c:strCache>
            </c:strRef>
          </c:cat>
          <c:val>
            <c:numRef>
              <c:f>Frage23!$G$15:$G$18</c:f>
              <c:numCache>
                <c:formatCode>0.00%</c:formatCode>
                <c:ptCount val="4"/>
                <c:pt idx="0">
                  <c:v>0.29299999999999998</c:v>
                </c:pt>
                <c:pt idx="1">
                  <c:v>0.32090000000000002</c:v>
                </c:pt>
                <c:pt idx="2">
                  <c:v>0.29770000000000002</c:v>
                </c:pt>
                <c:pt idx="3">
                  <c:v>0.2651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84-2E42-B828-54EF1E8AD26F}"/>
            </c:ext>
          </c:extLst>
        </c:ser>
        <c:ser>
          <c:idx val="4"/>
          <c:order val="4"/>
          <c:tx>
            <c:strRef>
              <c:f>Frage23!$H$14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Frage23!$A$15:$A$18</c:f>
              <c:strCache>
                <c:ptCount val="4"/>
                <c:pt idx="0">
                  <c:v>Wirtschaft</c:v>
                </c:pt>
                <c:pt idx="1">
                  <c:v>Politik</c:v>
                </c:pt>
                <c:pt idx="2">
                  <c:v>Wissenschaft</c:v>
                </c:pt>
                <c:pt idx="3">
                  <c:v>Kultur</c:v>
                </c:pt>
              </c:strCache>
            </c:strRef>
          </c:cat>
          <c:val>
            <c:numRef>
              <c:f>Frage23!$H$15:$H$18</c:f>
              <c:numCache>
                <c:formatCode>0.00%</c:formatCode>
                <c:ptCount val="4"/>
                <c:pt idx="0">
                  <c:v>0.30230000000000001</c:v>
                </c:pt>
                <c:pt idx="1">
                  <c:v>0.29299999999999998</c:v>
                </c:pt>
                <c:pt idx="2">
                  <c:v>0.307</c:v>
                </c:pt>
                <c:pt idx="3">
                  <c:v>0.26979999999999998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4-2E42-B828-54EF1E8AD2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32380324145589"/>
          <c:y val="0.14468325791855205"/>
          <c:w val="0.4373855428728885"/>
          <c:h val="0.73144422275269894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Frage26!$D$14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Frage26!$A$15</c:f>
              <c:strCache>
                <c:ptCount val="1"/>
                <c:pt idx="0">
                  <c:v>Sollten einzelne Veranstaltungsformate für Freunde / Bekannte / die Allgemeinheit geeöffnet werden? </c:v>
                </c:pt>
              </c:strCache>
            </c:strRef>
          </c:cat>
          <c:val>
            <c:numRef>
              <c:f>Frage26!$D$15</c:f>
              <c:numCache>
                <c:formatCode>0.00%</c:formatCode>
                <c:ptCount val="1"/>
                <c:pt idx="0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C-F145-9B0B-34FE402102EB}"/>
            </c:ext>
          </c:extLst>
        </c:ser>
        <c:ser>
          <c:idx val="1"/>
          <c:order val="1"/>
          <c:tx>
            <c:strRef>
              <c:f>Frage26!$E$14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Frage26!$A$15</c:f>
              <c:strCache>
                <c:ptCount val="1"/>
                <c:pt idx="0">
                  <c:v>Sollten einzelne Veranstaltungsformate für Freunde / Bekannte / die Allgemeinheit geeöffnet werden? </c:v>
                </c:pt>
              </c:strCache>
            </c:strRef>
          </c:cat>
          <c:val>
            <c:numRef>
              <c:f>Frage26!$E$15</c:f>
              <c:numCache>
                <c:formatCode>0.00%</c:formatCode>
                <c:ptCount val="1"/>
                <c:pt idx="0">
                  <c:v>0.1767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7C-F145-9B0B-34FE402102EB}"/>
            </c:ext>
          </c:extLst>
        </c:ser>
        <c:ser>
          <c:idx val="2"/>
          <c:order val="2"/>
          <c:tx>
            <c:strRef>
              <c:f>Frage26!$F$14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Frage26!$A$15</c:f>
              <c:strCache>
                <c:ptCount val="1"/>
                <c:pt idx="0">
                  <c:v>Sollten einzelne Veranstaltungsformate für Freunde / Bekannte / die Allgemeinheit geeöffnet werden? </c:v>
                </c:pt>
              </c:strCache>
            </c:strRef>
          </c:cat>
          <c:val>
            <c:numRef>
              <c:f>Frage26!$F$15</c:f>
              <c:numCache>
                <c:formatCode>0.00%</c:formatCode>
                <c:ptCount val="1"/>
                <c:pt idx="0">
                  <c:v>0.31159999999999999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7C-F145-9B0B-34FE402102EB}"/>
            </c:ext>
          </c:extLst>
        </c:ser>
        <c:ser>
          <c:idx val="3"/>
          <c:order val="3"/>
          <c:tx>
            <c:strRef>
              <c:f>Frage26!$G$14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Frage26!$A$15</c:f>
              <c:strCache>
                <c:ptCount val="1"/>
                <c:pt idx="0">
                  <c:v>Sollten einzelne Veranstaltungsformate für Freunde / Bekannte / die Allgemeinheit geeöffnet werden? </c:v>
                </c:pt>
              </c:strCache>
            </c:strRef>
          </c:cat>
          <c:val>
            <c:numRef>
              <c:f>Frage26!$G$15</c:f>
              <c:numCache>
                <c:formatCode>0.00%</c:formatCode>
                <c:ptCount val="1"/>
                <c:pt idx="0">
                  <c:v>0.18140000000000001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7C-F145-9B0B-34FE402102EB}"/>
            </c:ext>
          </c:extLst>
        </c:ser>
        <c:ser>
          <c:idx val="4"/>
          <c:order val="4"/>
          <c:tx>
            <c:strRef>
              <c:f>Frage26!$H$14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Frage26!$A$15</c:f>
              <c:strCache>
                <c:ptCount val="1"/>
                <c:pt idx="0">
                  <c:v>Sollten einzelne Veranstaltungsformate für Freunde / Bekannte / die Allgemeinheit geeöffnet werden? </c:v>
                </c:pt>
              </c:strCache>
            </c:strRef>
          </c:cat>
          <c:val>
            <c:numRef>
              <c:f>Frage26!$H$15</c:f>
              <c:numCache>
                <c:formatCode>0.00%</c:formatCode>
                <c:ptCount val="1"/>
                <c:pt idx="0">
                  <c:v>0.14419999999999999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7C-F145-9B0B-34FE402102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Frage27!$D$14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Frage27!$A$15</c:f>
              <c:strCache>
                <c:ptCount val="1"/>
                <c:pt idx="0">
                  <c:v>Sollte an der Tradition formeller Kleidung in der Frankfurter Gesellschaft festgehalten werden?</c:v>
                </c:pt>
              </c:strCache>
            </c:strRef>
          </c:cat>
          <c:val>
            <c:numRef>
              <c:f>Frage27!$D$15</c:f>
              <c:numCache>
                <c:formatCode>0.00%</c:formatCode>
                <c:ptCount val="1"/>
                <c:pt idx="0">
                  <c:v>5.1200000000000002E-2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F-AF42-8D2C-4DA202B90B07}"/>
            </c:ext>
          </c:extLst>
        </c:ser>
        <c:ser>
          <c:idx val="1"/>
          <c:order val="1"/>
          <c:tx>
            <c:strRef>
              <c:f>Frage27!$E$14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Frage27!$A$15</c:f>
              <c:strCache>
                <c:ptCount val="1"/>
                <c:pt idx="0">
                  <c:v>Sollte an der Tradition formeller Kleidung in der Frankfurter Gesellschaft festgehalten werden?</c:v>
                </c:pt>
              </c:strCache>
            </c:strRef>
          </c:cat>
          <c:val>
            <c:numRef>
              <c:f>Frage27!$E$15</c:f>
              <c:numCache>
                <c:formatCode>0.00%</c:formatCode>
                <c:ptCount val="1"/>
                <c:pt idx="0">
                  <c:v>0.1163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CF-AF42-8D2C-4DA202B90B07}"/>
            </c:ext>
          </c:extLst>
        </c:ser>
        <c:ser>
          <c:idx val="2"/>
          <c:order val="2"/>
          <c:tx>
            <c:strRef>
              <c:f>Frage27!$F$14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Frage27!$A$15</c:f>
              <c:strCache>
                <c:ptCount val="1"/>
                <c:pt idx="0">
                  <c:v>Sollte an der Tradition formeller Kleidung in der Frankfurter Gesellschaft festgehalten werden?</c:v>
                </c:pt>
              </c:strCache>
            </c:strRef>
          </c:cat>
          <c:val>
            <c:numRef>
              <c:f>Frage27!$F$15</c:f>
              <c:numCache>
                <c:formatCode>0.00%</c:formatCode>
                <c:ptCount val="1"/>
                <c:pt idx="0">
                  <c:v>0.1953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CF-AF42-8D2C-4DA202B90B07}"/>
            </c:ext>
          </c:extLst>
        </c:ser>
        <c:ser>
          <c:idx val="3"/>
          <c:order val="3"/>
          <c:tx>
            <c:strRef>
              <c:f>Frage27!$G$14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Frage27!$A$15</c:f>
              <c:strCache>
                <c:ptCount val="1"/>
                <c:pt idx="0">
                  <c:v>Sollte an der Tradition formeller Kleidung in der Frankfurter Gesellschaft festgehalten werden?</c:v>
                </c:pt>
              </c:strCache>
            </c:strRef>
          </c:cat>
          <c:val>
            <c:numRef>
              <c:f>Frage27!$G$15</c:f>
              <c:numCache>
                <c:formatCode>0.00%</c:formatCode>
                <c:ptCount val="1"/>
                <c:pt idx="0">
                  <c:v>0.2419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F-AF42-8D2C-4DA202B90B07}"/>
            </c:ext>
          </c:extLst>
        </c:ser>
        <c:ser>
          <c:idx val="4"/>
          <c:order val="4"/>
          <c:tx>
            <c:strRef>
              <c:f>Frage27!$H$14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Frage27!$A$15</c:f>
              <c:strCache>
                <c:ptCount val="1"/>
                <c:pt idx="0">
                  <c:v>Sollte an der Tradition formeller Kleidung in der Frankfurter Gesellschaft festgehalten werden?</c:v>
                </c:pt>
              </c:strCache>
            </c:strRef>
          </c:cat>
          <c:val>
            <c:numRef>
              <c:f>Frage27!$H$15</c:f>
              <c:numCache>
                <c:formatCode>0.00%</c:formatCode>
                <c:ptCount val="1"/>
                <c:pt idx="0">
                  <c:v>0.39529999999999998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F-AF42-8D2C-4DA202B90B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bewerten Sie die folgenden Punkte</a:t>
            </a:r>
          </a:p>
        </c:rich>
      </c:tx>
      <c:layout>
        <c:manualLayout>
          <c:xMode val="edge"/>
          <c:yMode val="edge"/>
          <c:x val="0.30755432952511785"/>
          <c:y val="9.7508373147652816E-3"/>
        </c:manualLayout>
      </c:layout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Frage28!$D$14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Frage28!$A$15:$A$17</c:f>
              <c:strCache>
                <c:ptCount val="3"/>
                <c:pt idx="0">
                  <c:v>Generell mehr Engagement</c:v>
                </c:pt>
                <c:pt idx="1">
                  <c:v>Kooperation mit anderen Institutionen</c:v>
                </c:pt>
                <c:pt idx="2">
                  <c:v>Teilnahme an öffentlich zugänglichen Symposien</c:v>
                </c:pt>
              </c:strCache>
            </c:strRef>
          </c:cat>
          <c:val>
            <c:numRef>
              <c:f>Frage28!$D$15:$D$17</c:f>
              <c:numCache>
                <c:formatCode>0.00%</c:formatCode>
                <c:ptCount val="3"/>
                <c:pt idx="0">
                  <c:v>6.54E-2</c:v>
                </c:pt>
                <c:pt idx="1">
                  <c:v>9.35E-2</c:v>
                </c:pt>
                <c:pt idx="2">
                  <c:v>0.14949999999999999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8F4C-B802-8C43FB73801D}"/>
            </c:ext>
          </c:extLst>
        </c:ser>
        <c:ser>
          <c:idx val="1"/>
          <c:order val="1"/>
          <c:tx>
            <c:strRef>
              <c:f>Frage28!$E$14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Frage28!$A$15:$A$17</c:f>
              <c:strCache>
                <c:ptCount val="3"/>
                <c:pt idx="0">
                  <c:v>Generell mehr Engagement</c:v>
                </c:pt>
                <c:pt idx="1">
                  <c:v>Kooperation mit anderen Institutionen</c:v>
                </c:pt>
                <c:pt idx="2">
                  <c:v>Teilnahme an öffentlich zugänglichen Symposien</c:v>
                </c:pt>
              </c:strCache>
            </c:strRef>
          </c:cat>
          <c:val>
            <c:numRef>
              <c:f>Frage28!$E$15:$E$17</c:f>
              <c:numCache>
                <c:formatCode>0.00%</c:formatCode>
                <c:ptCount val="3"/>
                <c:pt idx="0">
                  <c:v>8.4099999999999994E-2</c:v>
                </c:pt>
                <c:pt idx="1">
                  <c:v>0.1636</c:v>
                </c:pt>
                <c:pt idx="2">
                  <c:v>0.21029999999999999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8F4C-B802-8C43FB73801D}"/>
            </c:ext>
          </c:extLst>
        </c:ser>
        <c:ser>
          <c:idx val="2"/>
          <c:order val="2"/>
          <c:tx>
            <c:strRef>
              <c:f>Frage28!$F$14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Frage28!$A$15:$A$17</c:f>
              <c:strCache>
                <c:ptCount val="3"/>
                <c:pt idx="0">
                  <c:v>Generell mehr Engagement</c:v>
                </c:pt>
                <c:pt idx="1">
                  <c:v>Kooperation mit anderen Institutionen</c:v>
                </c:pt>
                <c:pt idx="2">
                  <c:v>Teilnahme an öffentlich zugänglichen Symposien</c:v>
                </c:pt>
              </c:strCache>
            </c:strRef>
          </c:cat>
          <c:val>
            <c:numRef>
              <c:f>Frage28!$F$15:$F$17</c:f>
              <c:numCache>
                <c:formatCode>0.00%</c:formatCode>
                <c:ptCount val="3"/>
                <c:pt idx="0">
                  <c:v>0.3458</c:v>
                </c:pt>
                <c:pt idx="1">
                  <c:v>0.26169999999999999</c:v>
                </c:pt>
                <c:pt idx="2">
                  <c:v>0.33179999999999998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E-8F4C-B802-8C43FB73801D}"/>
            </c:ext>
          </c:extLst>
        </c:ser>
        <c:ser>
          <c:idx val="3"/>
          <c:order val="3"/>
          <c:tx>
            <c:strRef>
              <c:f>Frage28!$G$14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Frage28!$A$15:$A$17</c:f>
              <c:strCache>
                <c:ptCount val="3"/>
                <c:pt idx="0">
                  <c:v>Generell mehr Engagement</c:v>
                </c:pt>
                <c:pt idx="1">
                  <c:v>Kooperation mit anderen Institutionen</c:v>
                </c:pt>
                <c:pt idx="2">
                  <c:v>Teilnahme an öffentlich zugänglichen Symposien</c:v>
                </c:pt>
              </c:strCache>
            </c:strRef>
          </c:cat>
          <c:val>
            <c:numRef>
              <c:f>Frage28!$G$15:$G$17</c:f>
              <c:numCache>
                <c:formatCode>0.00%</c:formatCode>
                <c:ptCount val="3"/>
                <c:pt idx="0">
                  <c:v>0.31309999999999999</c:v>
                </c:pt>
                <c:pt idx="1">
                  <c:v>0.28970000000000001</c:v>
                </c:pt>
                <c:pt idx="2">
                  <c:v>0.1729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E-8F4C-B802-8C43FB73801D}"/>
            </c:ext>
          </c:extLst>
        </c:ser>
        <c:ser>
          <c:idx val="4"/>
          <c:order val="4"/>
          <c:tx>
            <c:strRef>
              <c:f>Frage28!$H$14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Frage28!$A$15:$A$17</c:f>
              <c:strCache>
                <c:ptCount val="3"/>
                <c:pt idx="0">
                  <c:v>Generell mehr Engagement</c:v>
                </c:pt>
                <c:pt idx="1">
                  <c:v>Kooperation mit anderen Institutionen</c:v>
                </c:pt>
                <c:pt idx="2">
                  <c:v>Teilnahme an öffentlich zugänglichen Symposien</c:v>
                </c:pt>
              </c:strCache>
            </c:strRef>
          </c:cat>
          <c:val>
            <c:numRef>
              <c:f>Frage28!$H$15:$H$17</c:f>
              <c:numCache>
                <c:formatCode>0.00%</c:formatCode>
                <c:ptCount val="3"/>
                <c:pt idx="0">
                  <c:v>0.19159999999999999</c:v>
                </c:pt>
                <c:pt idx="1">
                  <c:v>0.19159999999999999</c:v>
                </c:pt>
                <c:pt idx="2">
                  <c:v>0.13550000000000001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E-8F4C-B802-8C43FB73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Frage29!$D$14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Frage29!$A$15</c:f>
              <c:strCache>
                <c:ptCount val="1"/>
                <c:pt idx="0">
                  <c:v>Wären Sie bereit, sich bei der Ausrichtung einer öffentlich zugänglichen Veranstaltung aktiv zu engagieren?</c:v>
                </c:pt>
              </c:strCache>
            </c:strRef>
          </c:cat>
          <c:val>
            <c:numRef>
              <c:f>Frage29!$D$15</c:f>
              <c:numCache>
                <c:formatCode>0.00%</c:formatCode>
                <c:ptCount val="1"/>
                <c:pt idx="0">
                  <c:v>0.25580000000000003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B-8141-B23A-485693957A7D}"/>
            </c:ext>
          </c:extLst>
        </c:ser>
        <c:ser>
          <c:idx val="1"/>
          <c:order val="1"/>
          <c:tx>
            <c:strRef>
              <c:f>Frage29!$E$14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Frage29!$A$15</c:f>
              <c:strCache>
                <c:ptCount val="1"/>
                <c:pt idx="0">
                  <c:v>Wären Sie bereit, sich bei der Ausrichtung einer öffentlich zugänglichen Veranstaltung aktiv zu engagieren?</c:v>
                </c:pt>
              </c:strCache>
            </c:strRef>
          </c:cat>
          <c:val>
            <c:numRef>
              <c:f>Frage29!$E$15</c:f>
              <c:numCache>
                <c:formatCode>0.00%</c:formatCode>
                <c:ptCount val="1"/>
                <c:pt idx="0">
                  <c:v>0.18140000000000001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B-8141-B23A-485693957A7D}"/>
            </c:ext>
          </c:extLst>
        </c:ser>
        <c:ser>
          <c:idx val="2"/>
          <c:order val="2"/>
          <c:tx>
            <c:strRef>
              <c:f>Frage29!$F$14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Frage29!$A$15</c:f>
              <c:strCache>
                <c:ptCount val="1"/>
                <c:pt idx="0">
                  <c:v>Wären Sie bereit, sich bei der Ausrichtung einer öffentlich zugänglichen Veranstaltung aktiv zu engagieren?</c:v>
                </c:pt>
              </c:strCache>
            </c:strRef>
          </c:cat>
          <c:val>
            <c:numRef>
              <c:f>Frage29!$F$15</c:f>
              <c:numCache>
                <c:formatCode>0.00%</c:formatCode>
                <c:ptCount val="1"/>
                <c:pt idx="0">
                  <c:v>0.22789999999999999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7B-8141-B23A-485693957A7D}"/>
            </c:ext>
          </c:extLst>
        </c:ser>
        <c:ser>
          <c:idx val="3"/>
          <c:order val="3"/>
          <c:tx>
            <c:strRef>
              <c:f>Frage29!$G$14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Frage29!$A$15</c:f>
              <c:strCache>
                <c:ptCount val="1"/>
                <c:pt idx="0">
                  <c:v>Wären Sie bereit, sich bei der Ausrichtung einer öffentlich zugänglichen Veranstaltung aktiv zu engagieren?</c:v>
                </c:pt>
              </c:strCache>
            </c:strRef>
          </c:cat>
          <c:val>
            <c:numRef>
              <c:f>Frage29!$G$15</c:f>
              <c:numCache>
                <c:formatCode>0.00%</c:formatCode>
                <c:ptCount val="1"/>
                <c:pt idx="0">
                  <c:v>0.2233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7B-8141-B23A-485693957A7D}"/>
            </c:ext>
          </c:extLst>
        </c:ser>
        <c:ser>
          <c:idx val="4"/>
          <c:order val="4"/>
          <c:tx>
            <c:strRef>
              <c:f>Frage29!$H$14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Frage29!$A$15</c:f>
              <c:strCache>
                <c:ptCount val="1"/>
                <c:pt idx="0">
                  <c:v>Wären Sie bereit, sich bei der Ausrichtung einer öffentlich zugänglichen Veranstaltung aktiv zu engagieren?</c:v>
                </c:pt>
              </c:strCache>
            </c:strRef>
          </c:cat>
          <c:val>
            <c:numRef>
              <c:f>Frage29!$H$15</c:f>
              <c:numCache>
                <c:formatCode>0.00%</c:formatCode>
                <c:ptCount val="1"/>
                <c:pt idx="0">
                  <c:v>0.1116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7B-8141-B23A-485693957A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bewerten Sie die folgenden Punkte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Frage5!$D$14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Frage5!$A$15:$A$18</c:f>
              <c:strCache>
                <c:ptCount val="4"/>
                <c:pt idx="0">
                  <c:v>Clubleben in ansprechendem Ambiente</c:v>
                </c:pt>
                <c:pt idx="1">
                  <c:v>Verbindungen und Freundschaften</c:v>
                </c:pt>
                <c:pt idx="2">
                  <c:v>Vorträge / Wissensaustausch</c:v>
                </c:pt>
                <c:pt idx="3">
                  <c:v>Nutzung des Hauses</c:v>
                </c:pt>
              </c:strCache>
            </c:strRef>
          </c:cat>
          <c:val>
            <c:numRef>
              <c:f>Frage5!$D$15:$D$18</c:f>
              <c:numCache>
                <c:formatCode>0.00%</c:formatCode>
                <c:ptCount val="4"/>
                <c:pt idx="0">
                  <c:v>6.1100000000000002E-2</c:v>
                </c:pt>
                <c:pt idx="1">
                  <c:v>2.6700000000000002E-2</c:v>
                </c:pt>
                <c:pt idx="2">
                  <c:v>2.6700000000000002E-2</c:v>
                </c:pt>
                <c:pt idx="3">
                  <c:v>0.1145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8-6942-8D3C-295691F80380}"/>
            </c:ext>
          </c:extLst>
        </c:ser>
        <c:ser>
          <c:idx val="1"/>
          <c:order val="1"/>
          <c:tx>
            <c:strRef>
              <c:f>Frage5!$E$14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Frage5!$A$15:$A$18</c:f>
              <c:strCache>
                <c:ptCount val="4"/>
                <c:pt idx="0">
                  <c:v>Clubleben in ansprechendem Ambiente</c:v>
                </c:pt>
                <c:pt idx="1">
                  <c:v>Verbindungen und Freundschaften</c:v>
                </c:pt>
                <c:pt idx="2">
                  <c:v>Vorträge / Wissensaustausch</c:v>
                </c:pt>
                <c:pt idx="3">
                  <c:v>Nutzung des Hauses</c:v>
                </c:pt>
              </c:strCache>
            </c:strRef>
          </c:cat>
          <c:val>
            <c:numRef>
              <c:f>Frage5!$E$15:$E$18</c:f>
              <c:numCache>
                <c:formatCode>0.00%</c:formatCode>
                <c:ptCount val="4"/>
                <c:pt idx="0">
                  <c:v>0.1069</c:v>
                </c:pt>
                <c:pt idx="1">
                  <c:v>9.9199999999999997E-2</c:v>
                </c:pt>
                <c:pt idx="2">
                  <c:v>6.8699999999999997E-2</c:v>
                </c:pt>
                <c:pt idx="3">
                  <c:v>0.25190000000000001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8-6942-8D3C-295691F80380}"/>
            </c:ext>
          </c:extLst>
        </c:ser>
        <c:ser>
          <c:idx val="2"/>
          <c:order val="2"/>
          <c:tx>
            <c:strRef>
              <c:f>Frage5!$F$14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Frage5!$A$15:$A$18</c:f>
              <c:strCache>
                <c:ptCount val="4"/>
                <c:pt idx="0">
                  <c:v>Clubleben in ansprechendem Ambiente</c:v>
                </c:pt>
                <c:pt idx="1">
                  <c:v>Verbindungen und Freundschaften</c:v>
                </c:pt>
                <c:pt idx="2">
                  <c:v>Vorträge / Wissensaustausch</c:v>
                </c:pt>
                <c:pt idx="3">
                  <c:v>Nutzung des Hauses</c:v>
                </c:pt>
              </c:strCache>
            </c:strRef>
          </c:cat>
          <c:val>
            <c:numRef>
              <c:f>Frage5!$F$15:$F$18</c:f>
              <c:numCache>
                <c:formatCode>0.00%</c:formatCode>
                <c:ptCount val="4"/>
                <c:pt idx="0">
                  <c:v>0.1794</c:v>
                </c:pt>
                <c:pt idx="1">
                  <c:v>0.2137</c:v>
                </c:pt>
                <c:pt idx="2">
                  <c:v>9.1600000000000001E-2</c:v>
                </c:pt>
                <c:pt idx="3">
                  <c:v>0.27479999999999999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8-6942-8D3C-295691F80380}"/>
            </c:ext>
          </c:extLst>
        </c:ser>
        <c:ser>
          <c:idx val="3"/>
          <c:order val="3"/>
          <c:tx>
            <c:strRef>
              <c:f>Frage5!$G$14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Frage5!$A$15:$A$18</c:f>
              <c:strCache>
                <c:ptCount val="4"/>
                <c:pt idx="0">
                  <c:v>Clubleben in ansprechendem Ambiente</c:v>
                </c:pt>
                <c:pt idx="1">
                  <c:v>Verbindungen und Freundschaften</c:v>
                </c:pt>
                <c:pt idx="2">
                  <c:v>Vorträge / Wissensaustausch</c:v>
                </c:pt>
                <c:pt idx="3">
                  <c:v>Nutzung des Hauses</c:v>
                </c:pt>
              </c:strCache>
            </c:strRef>
          </c:cat>
          <c:val>
            <c:numRef>
              <c:f>Frage5!$G$15:$G$18</c:f>
              <c:numCache>
                <c:formatCode>0.00%</c:formatCode>
                <c:ptCount val="4"/>
                <c:pt idx="0">
                  <c:v>0.29010000000000002</c:v>
                </c:pt>
                <c:pt idx="1">
                  <c:v>0.35110000000000002</c:v>
                </c:pt>
                <c:pt idx="2">
                  <c:v>0.36259999999999998</c:v>
                </c:pt>
                <c:pt idx="3">
                  <c:v>0.21759999999999999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B8-6942-8D3C-295691F80380}"/>
            </c:ext>
          </c:extLst>
        </c:ser>
        <c:ser>
          <c:idx val="4"/>
          <c:order val="4"/>
          <c:tx>
            <c:strRef>
              <c:f>Frage5!$H$14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Frage5!$A$15:$A$18</c:f>
              <c:strCache>
                <c:ptCount val="4"/>
                <c:pt idx="0">
                  <c:v>Clubleben in ansprechendem Ambiente</c:v>
                </c:pt>
                <c:pt idx="1">
                  <c:v>Verbindungen und Freundschaften</c:v>
                </c:pt>
                <c:pt idx="2">
                  <c:v>Vorträge / Wissensaustausch</c:v>
                </c:pt>
                <c:pt idx="3">
                  <c:v>Nutzung des Hauses</c:v>
                </c:pt>
              </c:strCache>
            </c:strRef>
          </c:cat>
          <c:val>
            <c:numRef>
              <c:f>Frage5!$H$15:$H$18</c:f>
              <c:numCache>
                <c:formatCode>0.00%</c:formatCode>
                <c:ptCount val="4"/>
                <c:pt idx="0">
                  <c:v>0.36259999999999998</c:v>
                </c:pt>
                <c:pt idx="1">
                  <c:v>0.30919999999999997</c:v>
                </c:pt>
                <c:pt idx="2">
                  <c:v>0.45040000000000002</c:v>
                </c:pt>
                <c:pt idx="3">
                  <c:v>0.14119999999999999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B8-6942-8D3C-295691F803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>
                <a:ln>
                  <a:noFill/>
                </a:ln>
                <a:solidFill>
                  <a:schemeClr val="tx1"/>
                </a:solidFill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2930122865079E-2"/>
          <c:y val="0.12280935197403649"/>
          <c:w val="0.89565112784814938"/>
          <c:h val="0.80407382740665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Frage30!$A$19</c:f>
              <c:strCache>
                <c:ptCount val="1"/>
                <c:pt idx="0">
                  <c:v>Wert/Antwort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Frage30!$A$20:$A$30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</c:numCache>
            </c:numRef>
          </c:cat>
          <c:val>
            <c:numRef>
              <c:f>Frage30!$D$20:$D$30</c:f>
              <c:numCache>
                <c:formatCode>0.00%</c:formatCode>
                <c:ptCount val="11"/>
                <c:pt idx="0">
                  <c:v>0.1986</c:v>
                </c:pt>
                <c:pt idx="1">
                  <c:v>4.9599999999999998E-2</c:v>
                </c:pt>
                <c:pt idx="2">
                  <c:v>7.0900000000000005E-2</c:v>
                </c:pt>
                <c:pt idx="3">
                  <c:v>1.4200000000000001E-2</c:v>
                </c:pt>
                <c:pt idx="4">
                  <c:v>0.20569999999999999</c:v>
                </c:pt>
                <c:pt idx="5">
                  <c:v>0.17019999999999999</c:v>
                </c:pt>
                <c:pt idx="6">
                  <c:v>0.10639999999999999</c:v>
                </c:pt>
                <c:pt idx="7">
                  <c:v>0.1206</c:v>
                </c:pt>
                <c:pt idx="8">
                  <c:v>2.1299999999999999E-2</c:v>
                </c:pt>
                <c:pt idx="9">
                  <c:v>7.1000000000000004E-3</c:v>
                </c:pt>
                <c:pt idx="10">
                  <c:v>3.5499999999999997E-2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8-BD48-A126-56759BDF9D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plotVisOnly val="1"/>
    <c:dispBlanksAs val="gap"/>
    <c:showDLblsOverMax val="0"/>
  </c:chart>
  <c:spPr>
    <a:ln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bewerten Sie die folgenden Punkte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Frage32!$D$14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Frage32!$A$15:$A$19</c:f>
              <c:strCache>
                <c:ptCount val="5"/>
                <c:pt idx="0">
                  <c:v>Wären Sie interessiert, an Veranstaltungen mit befreundeten Clubs teilzunehmen?</c:v>
                </c:pt>
                <c:pt idx="1">
                  <c:v>Sollten Mitglieder befreundeter Clubs zu unseren Veranstaltungen eingeladen werden?</c:v>
                </c:pt>
                <c:pt idx="2">
                  <c:v>Sollte dazu ein Informationsaustausch eingerichtet werden?</c:v>
                </c:pt>
                <c:pt idx="3">
                  <c:v>Sollten Verbindungen insbesondere zu solchen Clubs entwickelt werden, die Übernachtungsmöglichkeiten bieten?</c:v>
                </c:pt>
                <c:pt idx="4">
                  <c:v>Sollte es mehr Informationen über das Angebot der befreundeten Clubs geben?</c:v>
                </c:pt>
              </c:strCache>
            </c:strRef>
          </c:cat>
          <c:val>
            <c:numRef>
              <c:f>Frage32!$D$15:$D$19</c:f>
              <c:numCache>
                <c:formatCode>0.00%</c:formatCode>
                <c:ptCount val="5"/>
                <c:pt idx="0">
                  <c:v>7.9399999999999998E-2</c:v>
                </c:pt>
                <c:pt idx="1">
                  <c:v>3.7400000000000003E-2</c:v>
                </c:pt>
                <c:pt idx="2">
                  <c:v>5.1400000000000001E-2</c:v>
                </c:pt>
                <c:pt idx="3">
                  <c:v>0.1075</c:v>
                </c:pt>
                <c:pt idx="4">
                  <c:v>5.6099999999999997E-2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7-5149-845A-48E699EB8F37}"/>
            </c:ext>
          </c:extLst>
        </c:ser>
        <c:ser>
          <c:idx val="1"/>
          <c:order val="1"/>
          <c:tx>
            <c:strRef>
              <c:f>Frage32!$E$14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Frage32!$A$15:$A$19</c:f>
              <c:strCache>
                <c:ptCount val="5"/>
                <c:pt idx="0">
                  <c:v>Wären Sie interessiert, an Veranstaltungen mit befreundeten Clubs teilzunehmen?</c:v>
                </c:pt>
                <c:pt idx="1">
                  <c:v>Sollten Mitglieder befreundeter Clubs zu unseren Veranstaltungen eingeladen werden?</c:v>
                </c:pt>
                <c:pt idx="2">
                  <c:v>Sollte dazu ein Informationsaustausch eingerichtet werden?</c:v>
                </c:pt>
                <c:pt idx="3">
                  <c:v>Sollten Verbindungen insbesondere zu solchen Clubs entwickelt werden, die Übernachtungsmöglichkeiten bieten?</c:v>
                </c:pt>
                <c:pt idx="4">
                  <c:v>Sollte es mehr Informationen über das Angebot der befreundeten Clubs geben?</c:v>
                </c:pt>
              </c:strCache>
            </c:strRef>
          </c:cat>
          <c:val>
            <c:numRef>
              <c:f>Frage32!$E$15:$E$19</c:f>
              <c:numCache>
                <c:formatCode>0.00%</c:formatCode>
                <c:ptCount val="5"/>
                <c:pt idx="0">
                  <c:v>0.1075</c:v>
                </c:pt>
                <c:pt idx="1">
                  <c:v>5.6099999999999997E-2</c:v>
                </c:pt>
                <c:pt idx="2">
                  <c:v>0.1168</c:v>
                </c:pt>
                <c:pt idx="3">
                  <c:v>0.1822</c:v>
                </c:pt>
                <c:pt idx="4">
                  <c:v>7.9399999999999998E-2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B7-5149-845A-48E699EB8F37}"/>
            </c:ext>
          </c:extLst>
        </c:ser>
        <c:ser>
          <c:idx val="2"/>
          <c:order val="2"/>
          <c:tx>
            <c:strRef>
              <c:f>Frage32!$F$14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Frage32!$A$15:$A$19</c:f>
              <c:strCache>
                <c:ptCount val="5"/>
                <c:pt idx="0">
                  <c:v>Wären Sie interessiert, an Veranstaltungen mit befreundeten Clubs teilzunehmen?</c:v>
                </c:pt>
                <c:pt idx="1">
                  <c:v>Sollten Mitglieder befreundeter Clubs zu unseren Veranstaltungen eingeladen werden?</c:v>
                </c:pt>
                <c:pt idx="2">
                  <c:v>Sollte dazu ein Informationsaustausch eingerichtet werden?</c:v>
                </c:pt>
                <c:pt idx="3">
                  <c:v>Sollten Verbindungen insbesondere zu solchen Clubs entwickelt werden, die Übernachtungsmöglichkeiten bieten?</c:v>
                </c:pt>
                <c:pt idx="4">
                  <c:v>Sollte es mehr Informationen über das Angebot der befreundeten Clubs geben?</c:v>
                </c:pt>
              </c:strCache>
            </c:strRef>
          </c:cat>
          <c:val>
            <c:numRef>
              <c:f>Frage32!$F$15:$F$19</c:f>
              <c:numCache>
                <c:formatCode>0.00%</c:formatCode>
                <c:ptCount val="5"/>
                <c:pt idx="0">
                  <c:v>0.2757</c:v>
                </c:pt>
                <c:pt idx="1">
                  <c:v>0.26640000000000003</c:v>
                </c:pt>
                <c:pt idx="2">
                  <c:v>0.32240000000000002</c:v>
                </c:pt>
                <c:pt idx="3">
                  <c:v>0.28039999999999998</c:v>
                </c:pt>
                <c:pt idx="4">
                  <c:v>0.1822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B7-5149-845A-48E699EB8F37}"/>
            </c:ext>
          </c:extLst>
        </c:ser>
        <c:ser>
          <c:idx val="3"/>
          <c:order val="3"/>
          <c:tx>
            <c:strRef>
              <c:f>Frage32!$G$14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Frage32!$A$15:$A$19</c:f>
              <c:strCache>
                <c:ptCount val="5"/>
                <c:pt idx="0">
                  <c:v>Wären Sie interessiert, an Veranstaltungen mit befreundeten Clubs teilzunehmen?</c:v>
                </c:pt>
                <c:pt idx="1">
                  <c:v>Sollten Mitglieder befreundeter Clubs zu unseren Veranstaltungen eingeladen werden?</c:v>
                </c:pt>
                <c:pt idx="2">
                  <c:v>Sollte dazu ein Informationsaustausch eingerichtet werden?</c:v>
                </c:pt>
                <c:pt idx="3">
                  <c:v>Sollten Verbindungen insbesondere zu solchen Clubs entwickelt werden, die Übernachtungsmöglichkeiten bieten?</c:v>
                </c:pt>
                <c:pt idx="4">
                  <c:v>Sollte es mehr Informationen über das Angebot der befreundeten Clubs geben?</c:v>
                </c:pt>
              </c:strCache>
            </c:strRef>
          </c:cat>
          <c:val>
            <c:numRef>
              <c:f>Frage32!$G$15:$G$19</c:f>
              <c:numCache>
                <c:formatCode>0.00%</c:formatCode>
                <c:ptCount val="5"/>
                <c:pt idx="0">
                  <c:v>0.33639999999999998</c:v>
                </c:pt>
                <c:pt idx="1">
                  <c:v>0.4299</c:v>
                </c:pt>
                <c:pt idx="2">
                  <c:v>0.31309999999999999</c:v>
                </c:pt>
                <c:pt idx="3">
                  <c:v>0.26169999999999999</c:v>
                </c:pt>
                <c:pt idx="4">
                  <c:v>0.3458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B7-5149-845A-48E699EB8F37}"/>
            </c:ext>
          </c:extLst>
        </c:ser>
        <c:ser>
          <c:idx val="4"/>
          <c:order val="4"/>
          <c:tx>
            <c:strRef>
              <c:f>Frage32!$H$14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Frage32!$A$15:$A$19</c:f>
              <c:strCache>
                <c:ptCount val="5"/>
                <c:pt idx="0">
                  <c:v>Wären Sie interessiert, an Veranstaltungen mit befreundeten Clubs teilzunehmen?</c:v>
                </c:pt>
                <c:pt idx="1">
                  <c:v>Sollten Mitglieder befreundeter Clubs zu unseren Veranstaltungen eingeladen werden?</c:v>
                </c:pt>
                <c:pt idx="2">
                  <c:v>Sollte dazu ein Informationsaustausch eingerichtet werden?</c:v>
                </c:pt>
                <c:pt idx="3">
                  <c:v>Sollten Verbindungen insbesondere zu solchen Clubs entwickelt werden, die Übernachtungsmöglichkeiten bieten?</c:v>
                </c:pt>
                <c:pt idx="4">
                  <c:v>Sollte es mehr Informationen über das Angebot der befreundeten Clubs geben?</c:v>
                </c:pt>
              </c:strCache>
            </c:strRef>
          </c:cat>
          <c:val>
            <c:numRef>
              <c:f>Frage32!$H$15:$H$19</c:f>
              <c:numCache>
                <c:formatCode>0.00%</c:formatCode>
                <c:ptCount val="5"/>
                <c:pt idx="0">
                  <c:v>0.2009</c:v>
                </c:pt>
                <c:pt idx="1">
                  <c:v>0.21029999999999999</c:v>
                </c:pt>
                <c:pt idx="2">
                  <c:v>0.1963</c:v>
                </c:pt>
                <c:pt idx="3">
                  <c:v>0.16819999999999999</c:v>
                </c:pt>
                <c:pt idx="4">
                  <c:v>0.33639999999999998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B7-5149-845A-48E699EB8F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Frage33!$D$14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Frage33!$A$15</c:f>
              <c:strCache>
                <c:ptCount val="1"/>
                <c:pt idx="0">
                  <c:v>Würden Sie eine auf dem Parkplatz der Villa Bonn installierte Ladestation für Elektrofahrzeuge nutzen? </c:v>
                </c:pt>
              </c:strCache>
            </c:strRef>
          </c:cat>
          <c:val>
            <c:numRef>
              <c:f>Frage33!$D$15</c:f>
              <c:numCache>
                <c:formatCode>0.00%</c:formatCode>
                <c:ptCount val="1"/>
                <c:pt idx="0">
                  <c:v>0.53269999999999995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A-8D4F-8354-965D67EB034A}"/>
            </c:ext>
          </c:extLst>
        </c:ser>
        <c:ser>
          <c:idx val="1"/>
          <c:order val="1"/>
          <c:tx>
            <c:strRef>
              <c:f>Frage33!$E$14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Frage33!$A$15</c:f>
              <c:strCache>
                <c:ptCount val="1"/>
                <c:pt idx="0">
                  <c:v>Würden Sie eine auf dem Parkplatz der Villa Bonn installierte Ladestation für Elektrofahrzeuge nutzen? </c:v>
                </c:pt>
              </c:strCache>
            </c:strRef>
          </c:cat>
          <c:val>
            <c:numRef>
              <c:f>Frage33!$E$15</c:f>
              <c:numCache>
                <c:formatCode>0.00%</c:formatCode>
                <c:ptCount val="1"/>
                <c:pt idx="0">
                  <c:v>9.8100000000000007E-2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DA-8D4F-8354-965D67EB034A}"/>
            </c:ext>
          </c:extLst>
        </c:ser>
        <c:ser>
          <c:idx val="2"/>
          <c:order val="2"/>
          <c:tx>
            <c:strRef>
              <c:f>Frage33!$F$14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Frage33!$A$15</c:f>
              <c:strCache>
                <c:ptCount val="1"/>
                <c:pt idx="0">
                  <c:v>Würden Sie eine auf dem Parkplatz der Villa Bonn installierte Ladestation für Elektrofahrzeuge nutzen? </c:v>
                </c:pt>
              </c:strCache>
            </c:strRef>
          </c:cat>
          <c:val>
            <c:numRef>
              <c:f>Frage33!$F$15</c:f>
              <c:numCache>
                <c:formatCode>0.00%</c:formatCode>
                <c:ptCount val="1"/>
                <c:pt idx="0">
                  <c:v>0.15890000000000001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DA-8D4F-8354-965D67EB034A}"/>
            </c:ext>
          </c:extLst>
        </c:ser>
        <c:ser>
          <c:idx val="3"/>
          <c:order val="3"/>
          <c:tx>
            <c:strRef>
              <c:f>Frage33!$G$14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Frage33!$A$15</c:f>
              <c:strCache>
                <c:ptCount val="1"/>
                <c:pt idx="0">
                  <c:v>Würden Sie eine auf dem Parkplatz der Villa Bonn installierte Ladestation für Elektrofahrzeuge nutzen? </c:v>
                </c:pt>
              </c:strCache>
            </c:strRef>
          </c:cat>
          <c:val>
            <c:numRef>
              <c:f>Frage33!$G$15</c:f>
              <c:numCache>
                <c:formatCode>0.00%</c:formatCode>
                <c:ptCount val="1"/>
                <c:pt idx="0">
                  <c:v>8.8800000000000004E-2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DA-8D4F-8354-965D67EB034A}"/>
            </c:ext>
          </c:extLst>
        </c:ser>
        <c:ser>
          <c:idx val="4"/>
          <c:order val="4"/>
          <c:tx>
            <c:strRef>
              <c:f>Frage33!$H$14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Frage33!$A$15</c:f>
              <c:strCache>
                <c:ptCount val="1"/>
                <c:pt idx="0">
                  <c:v>Würden Sie eine auf dem Parkplatz der Villa Bonn installierte Ladestation für Elektrofahrzeuge nutzen? </c:v>
                </c:pt>
              </c:strCache>
            </c:strRef>
          </c:cat>
          <c:val>
            <c:numRef>
              <c:f>Frage33!$H$15</c:f>
              <c:numCache>
                <c:formatCode>0.00%</c:formatCode>
                <c:ptCount val="1"/>
                <c:pt idx="0">
                  <c:v>0.1215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DA-8D4F-8354-965D67EB03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Frage34!$D$14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Frage34!$A$15</c:f>
              <c:strCache>
                <c:ptCount val="1"/>
                <c:pt idx="0">
                  <c:v>Wären Sie grundsätzlich bereit, ein Amt in der Frankfurter Gesellschaft zu übernehmen oder in einer Arbeitsgruppe mitzuwirken?</c:v>
                </c:pt>
              </c:strCache>
            </c:strRef>
          </c:cat>
          <c:val>
            <c:numRef>
              <c:f>Frage34!$D$15</c:f>
              <c:numCache>
                <c:formatCode>0.00%</c:formatCode>
                <c:ptCount val="1"/>
                <c:pt idx="0">
                  <c:v>0.1542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2-944F-B978-13636C5E9B58}"/>
            </c:ext>
          </c:extLst>
        </c:ser>
        <c:ser>
          <c:idx val="1"/>
          <c:order val="1"/>
          <c:tx>
            <c:strRef>
              <c:f>Frage34!$E$14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Frage34!$A$15</c:f>
              <c:strCache>
                <c:ptCount val="1"/>
                <c:pt idx="0">
                  <c:v>Wären Sie grundsätzlich bereit, ein Amt in der Frankfurter Gesellschaft zu übernehmen oder in einer Arbeitsgruppe mitzuwirken?</c:v>
                </c:pt>
              </c:strCache>
            </c:strRef>
          </c:cat>
          <c:val>
            <c:numRef>
              <c:f>Frage34!$E$15</c:f>
              <c:numCache>
                <c:formatCode>0.00%</c:formatCode>
                <c:ptCount val="1"/>
                <c:pt idx="0">
                  <c:v>0.1308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2-944F-B978-13636C5E9B58}"/>
            </c:ext>
          </c:extLst>
        </c:ser>
        <c:ser>
          <c:idx val="2"/>
          <c:order val="2"/>
          <c:tx>
            <c:strRef>
              <c:f>Frage34!$F$14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Frage34!$A$15</c:f>
              <c:strCache>
                <c:ptCount val="1"/>
                <c:pt idx="0">
                  <c:v>Wären Sie grundsätzlich bereit, ein Amt in der Frankfurter Gesellschaft zu übernehmen oder in einer Arbeitsgruppe mitzuwirken?</c:v>
                </c:pt>
              </c:strCache>
            </c:strRef>
          </c:cat>
          <c:val>
            <c:numRef>
              <c:f>Frage34!$F$15</c:f>
              <c:numCache>
                <c:formatCode>0.00%</c:formatCode>
                <c:ptCount val="1"/>
                <c:pt idx="0">
                  <c:v>0.2944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F2-944F-B978-13636C5E9B58}"/>
            </c:ext>
          </c:extLst>
        </c:ser>
        <c:ser>
          <c:idx val="3"/>
          <c:order val="3"/>
          <c:tx>
            <c:strRef>
              <c:f>Frage34!$G$14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Frage34!$A$15</c:f>
              <c:strCache>
                <c:ptCount val="1"/>
                <c:pt idx="0">
                  <c:v>Wären Sie grundsätzlich bereit, ein Amt in der Frankfurter Gesellschaft zu übernehmen oder in einer Arbeitsgruppe mitzuwirken?</c:v>
                </c:pt>
              </c:strCache>
            </c:strRef>
          </c:cat>
          <c:val>
            <c:numRef>
              <c:f>Frage34!$G$15</c:f>
              <c:numCache>
                <c:formatCode>0.00%</c:formatCode>
                <c:ptCount val="1"/>
                <c:pt idx="0">
                  <c:v>0.2009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F2-944F-B978-13636C5E9B58}"/>
            </c:ext>
          </c:extLst>
        </c:ser>
        <c:ser>
          <c:idx val="4"/>
          <c:order val="4"/>
          <c:tx>
            <c:strRef>
              <c:f>Frage34!$H$14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Frage34!$A$15</c:f>
              <c:strCache>
                <c:ptCount val="1"/>
                <c:pt idx="0">
                  <c:v>Wären Sie grundsätzlich bereit, ein Amt in der Frankfurter Gesellschaft zu übernehmen oder in einer Arbeitsgruppe mitzuwirken?</c:v>
                </c:pt>
              </c:strCache>
            </c:strRef>
          </c:cat>
          <c:val>
            <c:numRef>
              <c:f>Frage34!$H$15</c:f>
              <c:numCache>
                <c:formatCode>0.00%</c:formatCode>
                <c:ptCount val="1"/>
                <c:pt idx="0">
                  <c:v>0.21959999999999999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F2-944F-B978-13636C5E9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Vortragsveranstaltungen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Frage7!$A$19</c:f>
              <c:strCache>
                <c:ptCount val="1"/>
                <c:pt idx="0">
                  <c:v>Wert/Antwort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Frage7!$A$20:$A$32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11</c:v>
                </c:pt>
                <c:pt idx="4">
                  <c:v>2</c:v>
                </c:pt>
                <c:pt idx="5">
                  <c:v>20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</c:numCache>
            </c:numRef>
          </c:cat>
          <c:val>
            <c:numRef>
              <c:f>Frage7!$D$20:$D$32</c:f>
              <c:numCache>
                <c:formatCode>0.00%</c:formatCode>
                <c:ptCount val="13"/>
                <c:pt idx="0">
                  <c:v>6.9400000000000003E-2</c:v>
                </c:pt>
                <c:pt idx="1">
                  <c:v>6.9400000000000003E-2</c:v>
                </c:pt>
                <c:pt idx="2">
                  <c:v>1.8499999999999999E-2</c:v>
                </c:pt>
                <c:pt idx="3">
                  <c:v>4.5999999999999999E-3</c:v>
                </c:pt>
                <c:pt idx="4">
                  <c:v>0.19439999999999999</c:v>
                </c:pt>
                <c:pt idx="5">
                  <c:v>4.5999999999999999E-3</c:v>
                </c:pt>
                <c:pt idx="6">
                  <c:v>0.1759</c:v>
                </c:pt>
                <c:pt idx="7">
                  <c:v>0.17130000000000001</c:v>
                </c:pt>
                <c:pt idx="8">
                  <c:v>0.18060000000000001</c:v>
                </c:pt>
                <c:pt idx="9">
                  <c:v>4.1700000000000001E-2</c:v>
                </c:pt>
                <c:pt idx="10">
                  <c:v>1.8499999999999999E-2</c:v>
                </c:pt>
                <c:pt idx="11">
                  <c:v>4.6300000000000001E-2</c:v>
                </c:pt>
                <c:pt idx="12">
                  <c:v>4.5999999999999999E-3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5-E042-8F98-D2EBD3C787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plotVisOnly val="1"/>
    <c:dispBlanksAs val="gap"/>
    <c:showDLblsOverMax val="0"/>
  </c:chart>
  <c:spPr>
    <a:ln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err="1"/>
              <a:t>Kaminabenden</a:t>
            </a:r>
            <a:endParaRPr lang="en-GB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Frage8!$A$19</c:f>
              <c:strCache>
                <c:ptCount val="1"/>
                <c:pt idx="0">
                  <c:v>Wert/Antwort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Frage8!$A$20:$A$28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cat>
          <c:val>
            <c:numRef>
              <c:f>Frage8!$D$20:$D$28</c:f>
              <c:numCache>
                <c:formatCode>0.00%</c:formatCode>
                <c:ptCount val="9"/>
                <c:pt idx="0">
                  <c:v>0.40429999999999999</c:v>
                </c:pt>
                <c:pt idx="1">
                  <c:v>0.25530000000000003</c:v>
                </c:pt>
                <c:pt idx="2">
                  <c:v>5.3E-3</c:v>
                </c:pt>
                <c:pt idx="3">
                  <c:v>0.2021</c:v>
                </c:pt>
                <c:pt idx="4">
                  <c:v>7.4499999999999997E-2</c:v>
                </c:pt>
                <c:pt idx="5">
                  <c:v>2.6599999999999999E-2</c:v>
                </c:pt>
                <c:pt idx="6">
                  <c:v>2.1299999999999999E-2</c:v>
                </c:pt>
                <c:pt idx="7">
                  <c:v>5.3E-3</c:v>
                </c:pt>
                <c:pt idx="8">
                  <c:v>5.3E-3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5-F048-BDA5-E79D046B39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plotVisOnly val="1"/>
    <c:dispBlanksAs val="gap"/>
    <c:showDLblsOverMax val="0"/>
  </c:chart>
  <c:spPr>
    <a:ln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sonstigen Veranstaltungen der Frankfurfter Gesellschaft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Frage9!$A$19</c:f>
              <c:strCache>
                <c:ptCount val="1"/>
                <c:pt idx="0">
                  <c:v>Wert/Antwort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Frage9!$A$20:$A$26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cat>
          <c:val>
            <c:numRef>
              <c:f>Frage9!$D$20:$D$26</c:f>
              <c:numCache>
                <c:formatCode>0.00%</c:formatCode>
                <c:ptCount val="7"/>
                <c:pt idx="0">
                  <c:v>0.26490000000000002</c:v>
                </c:pt>
                <c:pt idx="1">
                  <c:v>0.21079999999999999</c:v>
                </c:pt>
                <c:pt idx="2">
                  <c:v>5.4000000000000003E-3</c:v>
                </c:pt>
                <c:pt idx="3">
                  <c:v>0.30809999999999998</c:v>
                </c:pt>
                <c:pt idx="4">
                  <c:v>0.12970000000000001</c:v>
                </c:pt>
                <c:pt idx="5">
                  <c:v>4.8599999999999997E-2</c:v>
                </c:pt>
                <c:pt idx="6">
                  <c:v>3.2399999999999998E-2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1B49-A21B-5C6CCFDE6A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plotVisOnly val="1"/>
    <c:dispBlanksAs val="gap"/>
    <c:showDLblsOverMax val="0"/>
  </c:chart>
  <c:spPr>
    <a:ln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err="1"/>
              <a:t>privaten</a:t>
            </a:r>
            <a:r>
              <a:rPr lang="en-GB" dirty="0"/>
              <a:t> Essen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74579747299028E-2"/>
          <c:y val="0.14802723983826346"/>
          <c:w val="0.69227745834096321"/>
          <c:h val="0.75809292757324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Frage10!$A$19</c:f>
              <c:strCache>
                <c:ptCount val="1"/>
                <c:pt idx="0">
                  <c:v>Wert/Antwort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Frage10!$A$20:$A$35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2</c:v>
                </c:pt>
                <c:pt idx="7">
                  <c:v>20</c:v>
                </c:pt>
                <c:pt idx="8">
                  <c:v>25</c:v>
                </c:pt>
                <c:pt idx="9">
                  <c:v>3</c:v>
                </c:pt>
                <c:pt idx="10">
                  <c:v>30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</c:numCache>
            </c:numRef>
          </c:cat>
          <c:val>
            <c:numRef>
              <c:f>Frage10!$D$20:$D$35</c:f>
              <c:numCache>
                <c:formatCode>0.00%</c:formatCode>
                <c:ptCount val="16"/>
                <c:pt idx="0">
                  <c:v>0.219</c:v>
                </c:pt>
                <c:pt idx="1">
                  <c:v>6.6699999999999995E-2</c:v>
                </c:pt>
                <c:pt idx="2">
                  <c:v>1.9E-2</c:v>
                </c:pt>
                <c:pt idx="3">
                  <c:v>9.4999999999999998E-3</c:v>
                </c:pt>
                <c:pt idx="4">
                  <c:v>4.7999999999999996E-3</c:v>
                </c:pt>
                <c:pt idx="5">
                  <c:v>9.4999999999999998E-3</c:v>
                </c:pt>
                <c:pt idx="6">
                  <c:v>0.2</c:v>
                </c:pt>
                <c:pt idx="7">
                  <c:v>9.4999999999999998E-3</c:v>
                </c:pt>
                <c:pt idx="8">
                  <c:v>4.7999999999999996E-3</c:v>
                </c:pt>
                <c:pt idx="9">
                  <c:v>0.1429</c:v>
                </c:pt>
                <c:pt idx="10">
                  <c:v>4.7999999999999996E-3</c:v>
                </c:pt>
                <c:pt idx="11">
                  <c:v>0.1</c:v>
                </c:pt>
                <c:pt idx="12">
                  <c:v>0.1095</c:v>
                </c:pt>
                <c:pt idx="13">
                  <c:v>2.3800000000000002E-2</c:v>
                </c:pt>
                <c:pt idx="14">
                  <c:v>4.2900000000000001E-2</c:v>
                </c:pt>
                <c:pt idx="15">
                  <c:v>3.3300000000000003E-2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5-334B-AE54-DEDCE43557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plotVisOnly val="1"/>
    <c:dispBlanksAs val="gap"/>
    <c:showDLblsOverMax val="0"/>
  </c:chart>
  <c:spPr>
    <a:ln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geben Sie an, wie Sie persönlich für sich die folgenden Aspekte Ihrer Mitgliedschaft in der Frankfurter Gesellschaft beurteilen 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Frage12!$D$14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Frage12!$A$15:$A$24</c:f>
              <c:strCache>
                <c:ptCount val="10"/>
                <c:pt idx="0">
                  <c:v>Vortragsprogramm und -qualität sowie Formate</c:v>
                </c:pt>
                <c:pt idx="1">
                  <c:v>Qualität des Essens / der Getränke und des Service</c:v>
                </c:pt>
                <c:pt idx="2">
                  <c:v>Atmosphäre bei den Veranstaltungen, Tischgespräche</c:v>
                </c:pt>
                <c:pt idx="3">
                  <c:v>Zusammensetzung der Mitgliedschaft (z.B. Altersstruktur berufliche Diversität)</c:v>
                </c:pt>
                <c:pt idx="4">
                  <c:v>Kontakt zu anderen Clubs und Institutionen - regional</c:v>
                </c:pt>
                <c:pt idx="5">
                  <c:v>Kontakt zu anderen Clubs und Institutionen - national</c:v>
                </c:pt>
                <c:pt idx="6">
                  <c:v>Kontakt zu anderen Clubs und Institutionen - international</c:v>
                </c:pt>
                <c:pt idx="7">
                  <c:v>Homepage der Frankfurter Gesellschaft - für Mitglieder</c:v>
                </c:pt>
                <c:pt idx="8">
                  <c:v>Homepage der Frankfurter Gesellschaft - für Externe</c:v>
                </c:pt>
                <c:pt idx="9">
                  <c:v>Räumliche Gestaltung und Nutzung der Villa Bonn</c:v>
                </c:pt>
              </c:strCache>
            </c:strRef>
          </c:cat>
          <c:val>
            <c:numRef>
              <c:f>Frage12!$D$15:$D$24</c:f>
              <c:numCache>
                <c:formatCode>0.00%</c:formatCode>
                <c:ptCount val="10"/>
                <c:pt idx="0">
                  <c:v>2.12E-2</c:v>
                </c:pt>
                <c:pt idx="1">
                  <c:v>2.12E-2</c:v>
                </c:pt>
                <c:pt idx="2">
                  <c:v>8.5000000000000006E-3</c:v>
                </c:pt>
                <c:pt idx="3">
                  <c:v>2.5399999999999999E-2</c:v>
                </c:pt>
                <c:pt idx="4">
                  <c:v>0.18640000000000001</c:v>
                </c:pt>
                <c:pt idx="5">
                  <c:v>0.16950000000000001</c:v>
                </c:pt>
                <c:pt idx="6">
                  <c:v>0.2288</c:v>
                </c:pt>
                <c:pt idx="7">
                  <c:v>6.3600000000000004E-2</c:v>
                </c:pt>
                <c:pt idx="8">
                  <c:v>8.0500000000000002E-2</c:v>
                </c:pt>
                <c:pt idx="9">
                  <c:v>3.8100000000000002E-2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E-2C4B-9AF2-D1719E4600C0}"/>
            </c:ext>
          </c:extLst>
        </c:ser>
        <c:ser>
          <c:idx val="1"/>
          <c:order val="1"/>
          <c:tx>
            <c:strRef>
              <c:f>Frage12!$E$14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Frage12!$A$15:$A$24</c:f>
              <c:strCache>
                <c:ptCount val="10"/>
                <c:pt idx="0">
                  <c:v>Vortragsprogramm und -qualität sowie Formate</c:v>
                </c:pt>
                <c:pt idx="1">
                  <c:v>Qualität des Essens / der Getränke und des Service</c:v>
                </c:pt>
                <c:pt idx="2">
                  <c:v>Atmosphäre bei den Veranstaltungen, Tischgespräche</c:v>
                </c:pt>
                <c:pt idx="3">
                  <c:v>Zusammensetzung der Mitgliedschaft (z.B. Altersstruktur berufliche Diversität)</c:v>
                </c:pt>
                <c:pt idx="4">
                  <c:v>Kontakt zu anderen Clubs und Institutionen - regional</c:v>
                </c:pt>
                <c:pt idx="5">
                  <c:v>Kontakt zu anderen Clubs und Institutionen - national</c:v>
                </c:pt>
                <c:pt idx="6">
                  <c:v>Kontakt zu anderen Clubs und Institutionen - international</c:v>
                </c:pt>
                <c:pt idx="7">
                  <c:v>Homepage der Frankfurter Gesellschaft - für Mitglieder</c:v>
                </c:pt>
                <c:pt idx="8">
                  <c:v>Homepage der Frankfurter Gesellschaft - für Externe</c:v>
                </c:pt>
                <c:pt idx="9">
                  <c:v>Räumliche Gestaltung und Nutzung der Villa Bonn</c:v>
                </c:pt>
              </c:strCache>
            </c:strRef>
          </c:cat>
          <c:val>
            <c:numRef>
              <c:f>Frage12!$E$15:$E$24</c:f>
              <c:numCache>
                <c:formatCode>0.00%</c:formatCode>
                <c:ptCount val="10"/>
                <c:pt idx="0">
                  <c:v>5.5100000000000003E-2</c:v>
                </c:pt>
                <c:pt idx="1">
                  <c:v>2.5399999999999999E-2</c:v>
                </c:pt>
                <c:pt idx="2">
                  <c:v>4.24E-2</c:v>
                </c:pt>
                <c:pt idx="3">
                  <c:v>0.13139999999999999</c:v>
                </c:pt>
                <c:pt idx="4">
                  <c:v>0.26690000000000003</c:v>
                </c:pt>
                <c:pt idx="5">
                  <c:v>0.30509999999999998</c:v>
                </c:pt>
                <c:pt idx="6">
                  <c:v>0.25</c:v>
                </c:pt>
                <c:pt idx="7">
                  <c:v>0.1229</c:v>
                </c:pt>
                <c:pt idx="8">
                  <c:v>0.1186</c:v>
                </c:pt>
                <c:pt idx="9">
                  <c:v>4.24E-2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E-2C4B-9AF2-D1719E4600C0}"/>
            </c:ext>
          </c:extLst>
        </c:ser>
        <c:ser>
          <c:idx val="2"/>
          <c:order val="2"/>
          <c:tx>
            <c:strRef>
              <c:f>Frage12!$F$14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Frage12!$A$15:$A$24</c:f>
              <c:strCache>
                <c:ptCount val="10"/>
                <c:pt idx="0">
                  <c:v>Vortragsprogramm und -qualität sowie Formate</c:v>
                </c:pt>
                <c:pt idx="1">
                  <c:v>Qualität des Essens / der Getränke und des Service</c:v>
                </c:pt>
                <c:pt idx="2">
                  <c:v>Atmosphäre bei den Veranstaltungen, Tischgespräche</c:v>
                </c:pt>
                <c:pt idx="3">
                  <c:v>Zusammensetzung der Mitgliedschaft (z.B. Altersstruktur berufliche Diversität)</c:v>
                </c:pt>
                <c:pt idx="4">
                  <c:v>Kontakt zu anderen Clubs und Institutionen - regional</c:v>
                </c:pt>
                <c:pt idx="5">
                  <c:v>Kontakt zu anderen Clubs und Institutionen - national</c:v>
                </c:pt>
                <c:pt idx="6">
                  <c:v>Kontakt zu anderen Clubs und Institutionen - international</c:v>
                </c:pt>
                <c:pt idx="7">
                  <c:v>Homepage der Frankfurter Gesellschaft - für Mitglieder</c:v>
                </c:pt>
                <c:pt idx="8">
                  <c:v>Homepage der Frankfurter Gesellschaft - für Externe</c:v>
                </c:pt>
                <c:pt idx="9">
                  <c:v>Räumliche Gestaltung und Nutzung der Villa Bonn</c:v>
                </c:pt>
              </c:strCache>
            </c:strRef>
          </c:cat>
          <c:val>
            <c:numRef>
              <c:f>Frage12!$F$15:$F$24</c:f>
              <c:numCache>
                <c:formatCode>0.00%</c:formatCode>
                <c:ptCount val="10"/>
                <c:pt idx="0">
                  <c:v>7.6300000000000007E-2</c:v>
                </c:pt>
                <c:pt idx="1">
                  <c:v>0.12709999999999999</c:v>
                </c:pt>
                <c:pt idx="2">
                  <c:v>0.13139999999999999</c:v>
                </c:pt>
                <c:pt idx="3">
                  <c:v>0.37290000000000001</c:v>
                </c:pt>
                <c:pt idx="4">
                  <c:v>0.3856</c:v>
                </c:pt>
                <c:pt idx="5">
                  <c:v>0.35170000000000001</c:v>
                </c:pt>
                <c:pt idx="6">
                  <c:v>0.31780000000000003</c:v>
                </c:pt>
                <c:pt idx="7">
                  <c:v>0.39410000000000001</c:v>
                </c:pt>
                <c:pt idx="8">
                  <c:v>0.45760000000000001</c:v>
                </c:pt>
                <c:pt idx="9">
                  <c:v>0.1525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E-2C4B-9AF2-D1719E4600C0}"/>
            </c:ext>
          </c:extLst>
        </c:ser>
        <c:ser>
          <c:idx val="3"/>
          <c:order val="3"/>
          <c:tx>
            <c:strRef>
              <c:f>Frage12!$G$14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Frage12!$A$15:$A$24</c:f>
              <c:strCache>
                <c:ptCount val="10"/>
                <c:pt idx="0">
                  <c:v>Vortragsprogramm und -qualität sowie Formate</c:v>
                </c:pt>
                <c:pt idx="1">
                  <c:v>Qualität des Essens / der Getränke und des Service</c:v>
                </c:pt>
                <c:pt idx="2">
                  <c:v>Atmosphäre bei den Veranstaltungen, Tischgespräche</c:v>
                </c:pt>
                <c:pt idx="3">
                  <c:v>Zusammensetzung der Mitgliedschaft (z.B. Altersstruktur berufliche Diversität)</c:v>
                </c:pt>
                <c:pt idx="4">
                  <c:v>Kontakt zu anderen Clubs und Institutionen - regional</c:v>
                </c:pt>
                <c:pt idx="5">
                  <c:v>Kontakt zu anderen Clubs und Institutionen - national</c:v>
                </c:pt>
                <c:pt idx="6">
                  <c:v>Kontakt zu anderen Clubs und Institutionen - international</c:v>
                </c:pt>
                <c:pt idx="7">
                  <c:v>Homepage der Frankfurter Gesellschaft - für Mitglieder</c:v>
                </c:pt>
                <c:pt idx="8">
                  <c:v>Homepage der Frankfurter Gesellschaft - für Externe</c:v>
                </c:pt>
                <c:pt idx="9">
                  <c:v>Räumliche Gestaltung und Nutzung der Villa Bonn</c:v>
                </c:pt>
              </c:strCache>
            </c:strRef>
          </c:cat>
          <c:val>
            <c:numRef>
              <c:f>Frage12!$G$15:$G$24</c:f>
              <c:numCache>
                <c:formatCode>0.00%</c:formatCode>
                <c:ptCount val="10"/>
                <c:pt idx="0">
                  <c:v>0.47460000000000002</c:v>
                </c:pt>
                <c:pt idx="1">
                  <c:v>0.4153</c:v>
                </c:pt>
                <c:pt idx="2">
                  <c:v>0.44490000000000002</c:v>
                </c:pt>
                <c:pt idx="3">
                  <c:v>0.36020000000000002</c:v>
                </c:pt>
                <c:pt idx="4">
                  <c:v>0.10589999999999999</c:v>
                </c:pt>
                <c:pt idx="5">
                  <c:v>0.1229</c:v>
                </c:pt>
                <c:pt idx="6">
                  <c:v>0.14410000000000001</c:v>
                </c:pt>
                <c:pt idx="7">
                  <c:v>0.3347</c:v>
                </c:pt>
                <c:pt idx="8">
                  <c:v>0.2797</c:v>
                </c:pt>
                <c:pt idx="9">
                  <c:v>0.41949999999999998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E-2C4B-9AF2-D1719E4600C0}"/>
            </c:ext>
          </c:extLst>
        </c:ser>
        <c:ser>
          <c:idx val="4"/>
          <c:order val="4"/>
          <c:tx>
            <c:strRef>
              <c:f>Frage12!$H$14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Frage12!$A$15:$A$24</c:f>
              <c:strCache>
                <c:ptCount val="10"/>
                <c:pt idx="0">
                  <c:v>Vortragsprogramm und -qualität sowie Formate</c:v>
                </c:pt>
                <c:pt idx="1">
                  <c:v>Qualität des Essens / der Getränke und des Service</c:v>
                </c:pt>
                <c:pt idx="2">
                  <c:v>Atmosphäre bei den Veranstaltungen, Tischgespräche</c:v>
                </c:pt>
                <c:pt idx="3">
                  <c:v>Zusammensetzung der Mitgliedschaft (z.B. Altersstruktur berufliche Diversität)</c:v>
                </c:pt>
                <c:pt idx="4">
                  <c:v>Kontakt zu anderen Clubs und Institutionen - regional</c:v>
                </c:pt>
                <c:pt idx="5">
                  <c:v>Kontakt zu anderen Clubs und Institutionen - national</c:v>
                </c:pt>
                <c:pt idx="6">
                  <c:v>Kontakt zu anderen Clubs und Institutionen - international</c:v>
                </c:pt>
                <c:pt idx="7">
                  <c:v>Homepage der Frankfurter Gesellschaft - für Mitglieder</c:v>
                </c:pt>
                <c:pt idx="8">
                  <c:v>Homepage der Frankfurter Gesellschaft - für Externe</c:v>
                </c:pt>
                <c:pt idx="9">
                  <c:v>Räumliche Gestaltung und Nutzung der Villa Bonn</c:v>
                </c:pt>
              </c:strCache>
            </c:strRef>
          </c:cat>
          <c:val>
            <c:numRef>
              <c:f>Frage12!$H$15:$H$24</c:f>
              <c:numCache>
                <c:formatCode>0.00%</c:formatCode>
                <c:ptCount val="10"/>
                <c:pt idx="0">
                  <c:v>0.37290000000000001</c:v>
                </c:pt>
                <c:pt idx="1">
                  <c:v>0.41099999999999998</c:v>
                </c:pt>
                <c:pt idx="2">
                  <c:v>0.37290000000000001</c:v>
                </c:pt>
                <c:pt idx="3">
                  <c:v>0.11020000000000001</c:v>
                </c:pt>
                <c:pt idx="4">
                  <c:v>5.5100000000000003E-2</c:v>
                </c:pt>
                <c:pt idx="5">
                  <c:v>5.0799999999999998E-2</c:v>
                </c:pt>
                <c:pt idx="6">
                  <c:v>5.9299999999999999E-2</c:v>
                </c:pt>
                <c:pt idx="7">
                  <c:v>8.4699999999999998E-2</c:v>
                </c:pt>
                <c:pt idx="8">
                  <c:v>6.3600000000000004E-2</c:v>
                </c:pt>
                <c:pt idx="9">
                  <c:v>0.34749999999999998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E-2C4B-9AF2-D1719E4600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bewerten Sie die folgenden Punkte nach Ihrer persönlichen Relevanz für die Teilnahme an Veranstaltungen der Frankfurter Gesellschaft 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Frage13!$D$14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Frage13!$A$15:$A$23</c:f>
              <c:strCache>
                <c:ptCount val="9"/>
                <c:pt idx="0">
                  <c:v>Ort der Begegnung und des gepflegten Gesprächs</c:v>
                </c:pt>
                <c:pt idx="1">
                  <c:v>Informationsgewinn aus den Vorträgen</c:v>
                </c:pt>
                <c:pt idx="2">
                  <c:v>besonderes Ambiente und Rahmen der Villa Bonn</c:v>
                </c:pt>
                <c:pt idx="3">
                  <c:v>interprofessioneller Austausch (Networking)</c:v>
                </c:pt>
                <c:pt idx="4">
                  <c:v>geselliger Austausch</c:v>
                </c:pt>
                <c:pt idx="5">
                  <c:v>Qualität der Referenten (Prominenz)</c:v>
                </c:pt>
                <c:pt idx="6">
                  <c:v>inhaltliche Relevanz des Vortragsprogramms</c:v>
                </c:pt>
                <c:pt idx="7">
                  <c:v>Verweilen in gemütlicher Clubatmosphäre</c:v>
                </c:pt>
                <c:pt idx="8">
                  <c:v>Gastronomie</c:v>
                </c:pt>
              </c:strCache>
            </c:strRef>
          </c:cat>
          <c:val>
            <c:numRef>
              <c:f>Frage13!$D$15:$D$23</c:f>
              <c:numCache>
                <c:formatCode>0.00%</c:formatCode>
                <c:ptCount val="9"/>
                <c:pt idx="0">
                  <c:v>2.1899999999999999E-2</c:v>
                </c:pt>
                <c:pt idx="1">
                  <c:v>3.0700000000000002E-2</c:v>
                </c:pt>
                <c:pt idx="2">
                  <c:v>3.5099999999999999E-2</c:v>
                </c:pt>
                <c:pt idx="3">
                  <c:v>7.0199999999999999E-2</c:v>
                </c:pt>
                <c:pt idx="4">
                  <c:v>2.1899999999999999E-2</c:v>
                </c:pt>
                <c:pt idx="5">
                  <c:v>4.3900000000000002E-2</c:v>
                </c:pt>
                <c:pt idx="6">
                  <c:v>3.0700000000000002E-2</c:v>
                </c:pt>
                <c:pt idx="7">
                  <c:v>5.2600000000000001E-2</c:v>
                </c:pt>
                <c:pt idx="8">
                  <c:v>3.0700000000000002E-2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8-2340-AEE2-1655891D79B9}"/>
            </c:ext>
          </c:extLst>
        </c:ser>
        <c:ser>
          <c:idx val="1"/>
          <c:order val="1"/>
          <c:tx>
            <c:strRef>
              <c:f>Frage13!$E$14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Frage13!$A$15:$A$23</c:f>
              <c:strCache>
                <c:ptCount val="9"/>
                <c:pt idx="0">
                  <c:v>Ort der Begegnung und des gepflegten Gesprächs</c:v>
                </c:pt>
                <c:pt idx="1">
                  <c:v>Informationsgewinn aus den Vorträgen</c:v>
                </c:pt>
                <c:pt idx="2">
                  <c:v>besonderes Ambiente und Rahmen der Villa Bonn</c:v>
                </c:pt>
                <c:pt idx="3">
                  <c:v>interprofessioneller Austausch (Networking)</c:v>
                </c:pt>
                <c:pt idx="4">
                  <c:v>geselliger Austausch</c:v>
                </c:pt>
                <c:pt idx="5">
                  <c:v>Qualität der Referenten (Prominenz)</c:v>
                </c:pt>
                <c:pt idx="6">
                  <c:v>inhaltliche Relevanz des Vortragsprogramms</c:v>
                </c:pt>
                <c:pt idx="7">
                  <c:v>Verweilen in gemütlicher Clubatmosphäre</c:v>
                </c:pt>
                <c:pt idx="8">
                  <c:v>Gastronomie</c:v>
                </c:pt>
              </c:strCache>
            </c:strRef>
          </c:cat>
          <c:val>
            <c:numRef>
              <c:f>Frage13!$E$15:$E$23</c:f>
              <c:numCache>
                <c:formatCode>0.00%</c:formatCode>
                <c:ptCount val="9"/>
                <c:pt idx="0">
                  <c:v>5.2600000000000001E-2</c:v>
                </c:pt>
                <c:pt idx="1">
                  <c:v>6.1400000000000003E-2</c:v>
                </c:pt>
                <c:pt idx="2">
                  <c:v>6.5799999999999997E-2</c:v>
                </c:pt>
                <c:pt idx="3">
                  <c:v>0.13159999999999999</c:v>
                </c:pt>
                <c:pt idx="4">
                  <c:v>0.11840000000000001</c:v>
                </c:pt>
                <c:pt idx="5">
                  <c:v>4.3900000000000002E-2</c:v>
                </c:pt>
                <c:pt idx="6">
                  <c:v>4.82E-2</c:v>
                </c:pt>
                <c:pt idx="7">
                  <c:v>0.114</c:v>
                </c:pt>
                <c:pt idx="8">
                  <c:v>8.77E-2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8-2340-AEE2-1655891D79B9}"/>
            </c:ext>
          </c:extLst>
        </c:ser>
        <c:ser>
          <c:idx val="2"/>
          <c:order val="2"/>
          <c:tx>
            <c:strRef>
              <c:f>Frage13!$F$14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Frage13!$A$15:$A$23</c:f>
              <c:strCache>
                <c:ptCount val="9"/>
                <c:pt idx="0">
                  <c:v>Ort der Begegnung und des gepflegten Gesprächs</c:v>
                </c:pt>
                <c:pt idx="1">
                  <c:v>Informationsgewinn aus den Vorträgen</c:v>
                </c:pt>
                <c:pt idx="2">
                  <c:v>besonderes Ambiente und Rahmen der Villa Bonn</c:v>
                </c:pt>
                <c:pt idx="3">
                  <c:v>interprofessioneller Austausch (Networking)</c:v>
                </c:pt>
                <c:pt idx="4">
                  <c:v>geselliger Austausch</c:v>
                </c:pt>
                <c:pt idx="5">
                  <c:v>Qualität der Referenten (Prominenz)</c:v>
                </c:pt>
                <c:pt idx="6">
                  <c:v>inhaltliche Relevanz des Vortragsprogramms</c:v>
                </c:pt>
                <c:pt idx="7">
                  <c:v>Verweilen in gemütlicher Clubatmosphäre</c:v>
                </c:pt>
                <c:pt idx="8">
                  <c:v>Gastronomie</c:v>
                </c:pt>
              </c:strCache>
            </c:strRef>
          </c:cat>
          <c:val>
            <c:numRef>
              <c:f>Frage13!$F$15:$F$23</c:f>
              <c:numCache>
                <c:formatCode>0.00%</c:formatCode>
                <c:ptCount val="9"/>
                <c:pt idx="0">
                  <c:v>8.3299999999999999E-2</c:v>
                </c:pt>
                <c:pt idx="1">
                  <c:v>9.2100000000000001E-2</c:v>
                </c:pt>
                <c:pt idx="2">
                  <c:v>0.20610000000000001</c:v>
                </c:pt>
                <c:pt idx="3">
                  <c:v>0.3377</c:v>
                </c:pt>
                <c:pt idx="4">
                  <c:v>0.27629999999999999</c:v>
                </c:pt>
                <c:pt idx="5">
                  <c:v>0.1447</c:v>
                </c:pt>
                <c:pt idx="6">
                  <c:v>0.1447</c:v>
                </c:pt>
                <c:pt idx="7">
                  <c:v>0.34649999999999997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28-2340-AEE2-1655891D79B9}"/>
            </c:ext>
          </c:extLst>
        </c:ser>
        <c:ser>
          <c:idx val="3"/>
          <c:order val="3"/>
          <c:tx>
            <c:strRef>
              <c:f>Frage13!$G$14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Frage13!$A$15:$A$23</c:f>
              <c:strCache>
                <c:ptCount val="9"/>
                <c:pt idx="0">
                  <c:v>Ort der Begegnung und des gepflegten Gesprächs</c:v>
                </c:pt>
                <c:pt idx="1">
                  <c:v>Informationsgewinn aus den Vorträgen</c:v>
                </c:pt>
                <c:pt idx="2">
                  <c:v>besonderes Ambiente und Rahmen der Villa Bonn</c:v>
                </c:pt>
                <c:pt idx="3">
                  <c:v>interprofessioneller Austausch (Networking)</c:v>
                </c:pt>
                <c:pt idx="4">
                  <c:v>geselliger Austausch</c:v>
                </c:pt>
                <c:pt idx="5">
                  <c:v>Qualität der Referenten (Prominenz)</c:v>
                </c:pt>
                <c:pt idx="6">
                  <c:v>inhaltliche Relevanz des Vortragsprogramms</c:v>
                </c:pt>
                <c:pt idx="7">
                  <c:v>Verweilen in gemütlicher Clubatmosphäre</c:v>
                </c:pt>
                <c:pt idx="8">
                  <c:v>Gastronomie</c:v>
                </c:pt>
              </c:strCache>
            </c:strRef>
          </c:cat>
          <c:val>
            <c:numRef>
              <c:f>Frage13!$G$15:$G$23</c:f>
              <c:numCache>
                <c:formatCode>0.00%</c:formatCode>
                <c:ptCount val="9"/>
                <c:pt idx="0">
                  <c:v>0.36399999999999999</c:v>
                </c:pt>
                <c:pt idx="1">
                  <c:v>0.41670000000000001</c:v>
                </c:pt>
                <c:pt idx="2">
                  <c:v>0.37280000000000002</c:v>
                </c:pt>
                <c:pt idx="3">
                  <c:v>0.30259999999999998</c:v>
                </c:pt>
                <c:pt idx="4">
                  <c:v>0.3947</c:v>
                </c:pt>
                <c:pt idx="5">
                  <c:v>0.42109999999999997</c:v>
                </c:pt>
                <c:pt idx="6">
                  <c:v>0.39040000000000002</c:v>
                </c:pt>
                <c:pt idx="7">
                  <c:v>0.3377</c:v>
                </c:pt>
                <c:pt idx="8">
                  <c:v>0.39040000000000002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28-2340-AEE2-1655891D79B9}"/>
            </c:ext>
          </c:extLst>
        </c:ser>
        <c:ser>
          <c:idx val="4"/>
          <c:order val="4"/>
          <c:tx>
            <c:strRef>
              <c:f>Frage13!$H$14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Frage13!$A$15:$A$23</c:f>
              <c:strCache>
                <c:ptCount val="9"/>
                <c:pt idx="0">
                  <c:v>Ort der Begegnung und des gepflegten Gesprächs</c:v>
                </c:pt>
                <c:pt idx="1">
                  <c:v>Informationsgewinn aus den Vorträgen</c:v>
                </c:pt>
                <c:pt idx="2">
                  <c:v>besonderes Ambiente und Rahmen der Villa Bonn</c:v>
                </c:pt>
                <c:pt idx="3">
                  <c:v>interprofessioneller Austausch (Networking)</c:v>
                </c:pt>
                <c:pt idx="4">
                  <c:v>geselliger Austausch</c:v>
                </c:pt>
                <c:pt idx="5">
                  <c:v>Qualität der Referenten (Prominenz)</c:v>
                </c:pt>
                <c:pt idx="6">
                  <c:v>inhaltliche Relevanz des Vortragsprogramms</c:v>
                </c:pt>
                <c:pt idx="7">
                  <c:v>Verweilen in gemütlicher Clubatmosphäre</c:v>
                </c:pt>
                <c:pt idx="8">
                  <c:v>Gastronomie</c:v>
                </c:pt>
              </c:strCache>
            </c:strRef>
          </c:cat>
          <c:val>
            <c:numRef>
              <c:f>Frage13!$H$15:$H$23</c:f>
              <c:numCache>
                <c:formatCode>0.00%</c:formatCode>
                <c:ptCount val="9"/>
                <c:pt idx="0">
                  <c:v>0.47810000000000002</c:v>
                </c:pt>
                <c:pt idx="1">
                  <c:v>0.39910000000000001</c:v>
                </c:pt>
                <c:pt idx="2">
                  <c:v>0.32019999999999998</c:v>
                </c:pt>
                <c:pt idx="3">
                  <c:v>0.15790000000000001</c:v>
                </c:pt>
                <c:pt idx="4">
                  <c:v>0.18859999999999999</c:v>
                </c:pt>
                <c:pt idx="5">
                  <c:v>0.34649999999999997</c:v>
                </c:pt>
                <c:pt idx="6">
                  <c:v>0.38600000000000001</c:v>
                </c:pt>
                <c:pt idx="7">
                  <c:v>0.14910000000000001</c:v>
                </c:pt>
                <c:pt idx="8">
                  <c:v>0.2412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28-2340-AEE2-1655891D79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Bitte bewerten Sie die folgenden Punkte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Frage15!$D$14</c:f>
              <c:strCache>
                <c:ptCount val="1"/>
                <c:pt idx="0">
                  <c:v>Wert 1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Frage15!$A$15:$A$30</c:f>
              <c:strCache>
                <c:ptCount val="16"/>
                <c:pt idx="0">
                  <c:v>Überschneidungen mit anderen Veranstaltungen</c:v>
                </c:pt>
                <c:pt idx="1">
                  <c:v>Wochentag und/oder Uhrzeit der Veranstaltungen</c:v>
                </c:pt>
                <c:pt idx="2">
                  <c:v>Zeitaufwand für die Veranstaltungen (inklusive Anfahrtsweg)</c:v>
                </c:pt>
                <c:pt idx="3">
                  <c:v>Bequemlichkeit</c:v>
                </c:pt>
                <c:pt idx="4">
                  <c:v>Kenne (noch) nicht genügend andere Mitglieder</c:v>
                </c:pt>
                <c:pt idx="5">
                  <c:v>Vortragsthema</c:v>
                </c:pt>
                <c:pt idx="6">
                  <c:v>Atmosphäre der Treffen</c:v>
                </c:pt>
                <c:pt idx="7">
                  <c:v>Qualität des Essens</c:v>
                </c:pt>
                <c:pt idx="8">
                  <c:v>Preis des Essens</c:v>
                </c:pt>
                <c:pt idx="9">
                  <c:v>Mittagstisch - zu großer Zeitaufwand</c:v>
                </c:pt>
                <c:pt idx="10">
                  <c:v>Mittagstisch - seltene Einnahme des Mittagessens</c:v>
                </c:pt>
                <c:pt idx="11">
                  <c:v>Kaum Möglichkeit für Treffen von Mitgliedern unter sich</c:v>
                </c:pt>
                <c:pt idx="12">
                  <c:v>Öffnungszeiten der Gastronomie (z.B. keine after work drinks)</c:v>
                </c:pt>
                <c:pt idx="13">
                  <c:v>Anzahl / Ausbuchung durch externe Veranstalter</c:v>
                </c:pt>
                <c:pt idx="14">
                  <c:v>Kleiderordnung (z.B. zu förmliche oder zu legere Kleidung)</c:v>
                </c:pt>
                <c:pt idx="15">
                  <c:v>Altersstruktur</c:v>
                </c:pt>
              </c:strCache>
            </c:strRef>
          </c:cat>
          <c:val>
            <c:numRef>
              <c:f>Frage15!$D$15:$D$30</c:f>
              <c:numCache>
                <c:formatCode>0.00%</c:formatCode>
                <c:ptCount val="16"/>
                <c:pt idx="0">
                  <c:v>7.6600000000000001E-2</c:v>
                </c:pt>
                <c:pt idx="1">
                  <c:v>0.36940000000000001</c:v>
                </c:pt>
                <c:pt idx="2">
                  <c:v>0.46400000000000002</c:v>
                </c:pt>
                <c:pt idx="3">
                  <c:v>0.48649999999999999</c:v>
                </c:pt>
                <c:pt idx="4">
                  <c:v>0.53149999999999997</c:v>
                </c:pt>
                <c:pt idx="5">
                  <c:v>0.30180000000000001</c:v>
                </c:pt>
                <c:pt idx="6">
                  <c:v>0.5766</c:v>
                </c:pt>
                <c:pt idx="7">
                  <c:v>0.64410000000000001</c:v>
                </c:pt>
                <c:pt idx="8">
                  <c:v>0.54049999999999998</c:v>
                </c:pt>
                <c:pt idx="9">
                  <c:v>0.3649</c:v>
                </c:pt>
                <c:pt idx="10">
                  <c:v>0.51349999999999996</c:v>
                </c:pt>
                <c:pt idx="11">
                  <c:v>0.5766</c:v>
                </c:pt>
                <c:pt idx="12">
                  <c:v>0.55410000000000004</c:v>
                </c:pt>
                <c:pt idx="13">
                  <c:v>0.63959999999999995</c:v>
                </c:pt>
                <c:pt idx="14">
                  <c:v>0.61709999999999998</c:v>
                </c:pt>
                <c:pt idx="15">
                  <c:v>0.45050000000000001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5-8F43-8B86-074934183AA3}"/>
            </c:ext>
          </c:extLst>
        </c:ser>
        <c:ser>
          <c:idx val="1"/>
          <c:order val="1"/>
          <c:tx>
            <c:strRef>
              <c:f>Frage15!$E$14</c:f>
              <c:strCache>
                <c:ptCount val="1"/>
                <c:pt idx="0">
                  <c:v>Wert 2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Frage15!$A$15:$A$30</c:f>
              <c:strCache>
                <c:ptCount val="16"/>
                <c:pt idx="0">
                  <c:v>Überschneidungen mit anderen Veranstaltungen</c:v>
                </c:pt>
                <c:pt idx="1">
                  <c:v>Wochentag und/oder Uhrzeit der Veranstaltungen</c:v>
                </c:pt>
                <c:pt idx="2">
                  <c:v>Zeitaufwand für die Veranstaltungen (inklusive Anfahrtsweg)</c:v>
                </c:pt>
                <c:pt idx="3">
                  <c:v>Bequemlichkeit</c:v>
                </c:pt>
                <c:pt idx="4">
                  <c:v>Kenne (noch) nicht genügend andere Mitglieder</c:v>
                </c:pt>
                <c:pt idx="5">
                  <c:v>Vortragsthema</c:v>
                </c:pt>
                <c:pt idx="6">
                  <c:v>Atmosphäre der Treffen</c:v>
                </c:pt>
                <c:pt idx="7">
                  <c:v>Qualität des Essens</c:v>
                </c:pt>
                <c:pt idx="8">
                  <c:v>Preis des Essens</c:v>
                </c:pt>
                <c:pt idx="9">
                  <c:v>Mittagstisch - zu großer Zeitaufwand</c:v>
                </c:pt>
                <c:pt idx="10">
                  <c:v>Mittagstisch - seltene Einnahme des Mittagessens</c:v>
                </c:pt>
                <c:pt idx="11">
                  <c:v>Kaum Möglichkeit für Treffen von Mitgliedern unter sich</c:v>
                </c:pt>
                <c:pt idx="12">
                  <c:v>Öffnungszeiten der Gastronomie (z.B. keine after work drinks)</c:v>
                </c:pt>
                <c:pt idx="13">
                  <c:v>Anzahl / Ausbuchung durch externe Veranstalter</c:v>
                </c:pt>
                <c:pt idx="14">
                  <c:v>Kleiderordnung (z.B. zu förmliche oder zu legere Kleidung)</c:v>
                </c:pt>
                <c:pt idx="15">
                  <c:v>Altersstruktur</c:v>
                </c:pt>
              </c:strCache>
            </c:strRef>
          </c:cat>
          <c:val>
            <c:numRef>
              <c:f>Frage15!$E$15:$E$30</c:f>
              <c:numCache>
                <c:formatCode>0.00%</c:formatCode>
                <c:ptCount val="16"/>
                <c:pt idx="0">
                  <c:v>0.11260000000000001</c:v>
                </c:pt>
                <c:pt idx="1">
                  <c:v>0.22520000000000001</c:v>
                </c:pt>
                <c:pt idx="2">
                  <c:v>0.19370000000000001</c:v>
                </c:pt>
                <c:pt idx="3">
                  <c:v>0.20269999999999999</c:v>
                </c:pt>
                <c:pt idx="4">
                  <c:v>0.16220000000000001</c:v>
                </c:pt>
                <c:pt idx="5">
                  <c:v>0.14410000000000001</c:v>
                </c:pt>
                <c:pt idx="6">
                  <c:v>0.2072</c:v>
                </c:pt>
                <c:pt idx="7">
                  <c:v>0.14860000000000001</c:v>
                </c:pt>
                <c:pt idx="8">
                  <c:v>0.1847</c:v>
                </c:pt>
                <c:pt idx="9">
                  <c:v>0.1351</c:v>
                </c:pt>
                <c:pt idx="10">
                  <c:v>8.1100000000000005E-2</c:v>
                </c:pt>
                <c:pt idx="11">
                  <c:v>0.22070000000000001</c:v>
                </c:pt>
                <c:pt idx="12">
                  <c:v>9.9099999999999994E-2</c:v>
                </c:pt>
                <c:pt idx="13">
                  <c:v>0.1757</c:v>
                </c:pt>
                <c:pt idx="14">
                  <c:v>0.1171</c:v>
                </c:pt>
                <c:pt idx="15">
                  <c:v>0.1847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5-8F43-8B86-074934183AA3}"/>
            </c:ext>
          </c:extLst>
        </c:ser>
        <c:ser>
          <c:idx val="2"/>
          <c:order val="2"/>
          <c:tx>
            <c:strRef>
              <c:f>Frage15!$F$14</c:f>
              <c:strCache>
                <c:ptCount val="1"/>
                <c:pt idx="0">
                  <c:v>Wert 3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Frage15!$A$15:$A$30</c:f>
              <c:strCache>
                <c:ptCount val="16"/>
                <c:pt idx="0">
                  <c:v>Überschneidungen mit anderen Veranstaltungen</c:v>
                </c:pt>
                <c:pt idx="1">
                  <c:v>Wochentag und/oder Uhrzeit der Veranstaltungen</c:v>
                </c:pt>
                <c:pt idx="2">
                  <c:v>Zeitaufwand für die Veranstaltungen (inklusive Anfahrtsweg)</c:v>
                </c:pt>
                <c:pt idx="3">
                  <c:v>Bequemlichkeit</c:v>
                </c:pt>
                <c:pt idx="4">
                  <c:v>Kenne (noch) nicht genügend andere Mitglieder</c:v>
                </c:pt>
                <c:pt idx="5">
                  <c:v>Vortragsthema</c:v>
                </c:pt>
                <c:pt idx="6">
                  <c:v>Atmosphäre der Treffen</c:v>
                </c:pt>
                <c:pt idx="7">
                  <c:v>Qualität des Essens</c:v>
                </c:pt>
                <c:pt idx="8">
                  <c:v>Preis des Essens</c:v>
                </c:pt>
                <c:pt idx="9">
                  <c:v>Mittagstisch - zu großer Zeitaufwand</c:v>
                </c:pt>
                <c:pt idx="10">
                  <c:v>Mittagstisch - seltene Einnahme des Mittagessens</c:v>
                </c:pt>
                <c:pt idx="11">
                  <c:v>Kaum Möglichkeit für Treffen von Mitgliedern unter sich</c:v>
                </c:pt>
                <c:pt idx="12">
                  <c:v>Öffnungszeiten der Gastronomie (z.B. keine after work drinks)</c:v>
                </c:pt>
                <c:pt idx="13">
                  <c:v>Anzahl / Ausbuchung durch externe Veranstalter</c:v>
                </c:pt>
                <c:pt idx="14">
                  <c:v>Kleiderordnung (z.B. zu förmliche oder zu legere Kleidung)</c:v>
                </c:pt>
                <c:pt idx="15">
                  <c:v>Altersstruktur</c:v>
                </c:pt>
              </c:strCache>
            </c:strRef>
          </c:cat>
          <c:val>
            <c:numRef>
              <c:f>Frage15!$F$15:$F$30</c:f>
              <c:numCache>
                <c:formatCode>0.00%</c:formatCode>
                <c:ptCount val="16"/>
                <c:pt idx="0">
                  <c:v>0.1351</c:v>
                </c:pt>
                <c:pt idx="1">
                  <c:v>0.1216</c:v>
                </c:pt>
                <c:pt idx="2">
                  <c:v>9.4600000000000004E-2</c:v>
                </c:pt>
                <c:pt idx="3">
                  <c:v>0.19370000000000001</c:v>
                </c:pt>
                <c:pt idx="4">
                  <c:v>0.17119999999999999</c:v>
                </c:pt>
                <c:pt idx="5">
                  <c:v>0.26579999999999998</c:v>
                </c:pt>
                <c:pt idx="6">
                  <c:v>0.1171</c:v>
                </c:pt>
                <c:pt idx="7">
                  <c:v>9.4600000000000004E-2</c:v>
                </c:pt>
                <c:pt idx="8">
                  <c:v>0.1532</c:v>
                </c:pt>
                <c:pt idx="9">
                  <c:v>0.16220000000000001</c:v>
                </c:pt>
                <c:pt idx="10">
                  <c:v>0.14410000000000001</c:v>
                </c:pt>
                <c:pt idx="11">
                  <c:v>0.1216</c:v>
                </c:pt>
                <c:pt idx="12">
                  <c:v>0.13059999999999999</c:v>
                </c:pt>
                <c:pt idx="13">
                  <c:v>0.1081</c:v>
                </c:pt>
                <c:pt idx="14">
                  <c:v>0.14410000000000001</c:v>
                </c:pt>
                <c:pt idx="15">
                  <c:v>0.19819999999999999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5-8F43-8B86-074934183AA3}"/>
            </c:ext>
          </c:extLst>
        </c:ser>
        <c:ser>
          <c:idx val="3"/>
          <c:order val="3"/>
          <c:tx>
            <c:strRef>
              <c:f>Frage15!$G$14</c:f>
              <c:strCache>
                <c:ptCount val="1"/>
                <c:pt idx="0">
                  <c:v>Wert 4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Frage15!$A$15:$A$30</c:f>
              <c:strCache>
                <c:ptCount val="16"/>
                <c:pt idx="0">
                  <c:v>Überschneidungen mit anderen Veranstaltungen</c:v>
                </c:pt>
                <c:pt idx="1">
                  <c:v>Wochentag und/oder Uhrzeit der Veranstaltungen</c:v>
                </c:pt>
                <c:pt idx="2">
                  <c:v>Zeitaufwand für die Veranstaltungen (inklusive Anfahrtsweg)</c:v>
                </c:pt>
                <c:pt idx="3">
                  <c:v>Bequemlichkeit</c:v>
                </c:pt>
                <c:pt idx="4">
                  <c:v>Kenne (noch) nicht genügend andere Mitglieder</c:v>
                </c:pt>
                <c:pt idx="5">
                  <c:v>Vortragsthema</c:v>
                </c:pt>
                <c:pt idx="6">
                  <c:v>Atmosphäre der Treffen</c:v>
                </c:pt>
                <c:pt idx="7">
                  <c:v>Qualität des Essens</c:v>
                </c:pt>
                <c:pt idx="8">
                  <c:v>Preis des Essens</c:v>
                </c:pt>
                <c:pt idx="9">
                  <c:v>Mittagstisch - zu großer Zeitaufwand</c:v>
                </c:pt>
                <c:pt idx="10">
                  <c:v>Mittagstisch - seltene Einnahme des Mittagessens</c:v>
                </c:pt>
                <c:pt idx="11">
                  <c:v>Kaum Möglichkeit für Treffen von Mitgliedern unter sich</c:v>
                </c:pt>
                <c:pt idx="12">
                  <c:v>Öffnungszeiten der Gastronomie (z.B. keine after work drinks)</c:v>
                </c:pt>
                <c:pt idx="13">
                  <c:v>Anzahl / Ausbuchung durch externe Veranstalter</c:v>
                </c:pt>
                <c:pt idx="14">
                  <c:v>Kleiderordnung (z.B. zu förmliche oder zu legere Kleidung)</c:v>
                </c:pt>
                <c:pt idx="15">
                  <c:v>Altersstruktur</c:v>
                </c:pt>
              </c:strCache>
            </c:strRef>
          </c:cat>
          <c:val>
            <c:numRef>
              <c:f>Frage15!$G$15:$G$30</c:f>
              <c:numCache>
                <c:formatCode>0.00%</c:formatCode>
                <c:ptCount val="16"/>
                <c:pt idx="0">
                  <c:v>0.2162</c:v>
                </c:pt>
                <c:pt idx="1">
                  <c:v>0.16220000000000001</c:v>
                </c:pt>
                <c:pt idx="2">
                  <c:v>0.1216</c:v>
                </c:pt>
                <c:pt idx="3">
                  <c:v>7.6600000000000001E-2</c:v>
                </c:pt>
                <c:pt idx="4">
                  <c:v>0.1036</c:v>
                </c:pt>
                <c:pt idx="5">
                  <c:v>0.19819999999999999</c:v>
                </c:pt>
                <c:pt idx="6">
                  <c:v>8.5599999999999996E-2</c:v>
                </c:pt>
                <c:pt idx="7">
                  <c:v>7.2099999999999997E-2</c:v>
                </c:pt>
                <c:pt idx="8">
                  <c:v>9.01E-2</c:v>
                </c:pt>
                <c:pt idx="9">
                  <c:v>0.19370000000000001</c:v>
                </c:pt>
                <c:pt idx="10">
                  <c:v>0.1351</c:v>
                </c:pt>
                <c:pt idx="11">
                  <c:v>6.7599999999999993E-2</c:v>
                </c:pt>
                <c:pt idx="12">
                  <c:v>0.1396</c:v>
                </c:pt>
                <c:pt idx="13">
                  <c:v>4.4999999999999998E-2</c:v>
                </c:pt>
                <c:pt idx="14">
                  <c:v>6.3100000000000003E-2</c:v>
                </c:pt>
                <c:pt idx="15">
                  <c:v>0.1171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5-8F43-8B86-074934183AA3}"/>
            </c:ext>
          </c:extLst>
        </c:ser>
        <c:ser>
          <c:idx val="4"/>
          <c:order val="4"/>
          <c:tx>
            <c:strRef>
              <c:f>Frage15!$H$14</c:f>
              <c:strCache>
                <c:ptCount val="1"/>
                <c:pt idx="0">
                  <c:v>Wert 5</c:v>
                </c:pt>
              </c:strCache>
            </c:strRef>
          </c:tx>
          <c:spPr>
            <a:ln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Frage15!$A$15:$A$30</c:f>
              <c:strCache>
                <c:ptCount val="16"/>
                <c:pt idx="0">
                  <c:v>Überschneidungen mit anderen Veranstaltungen</c:v>
                </c:pt>
                <c:pt idx="1">
                  <c:v>Wochentag und/oder Uhrzeit der Veranstaltungen</c:v>
                </c:pt>
                <c:pt idx="2">
                  <c:v>Zeitaufwand für die Veranstaltungen (inklusive Anfahrtsweg)</c:v>
                </c:pt>
                <c:pt idx="3">
                  <c:v>Bequemlichkeit</c:v>
                </c:pt>
                <c:pt idx="4">
                  <c:v>Kenne (noch) nicht genügend andere Mitglieder</c:v>
                </c:pt>
                <c:pt idx="5">
                  <c:v>Vortragsthema</c:v>
                </c:pt>
                <c:pt idx="6">
                  <c:v>Atmosphäre der Treffen</c:v>
                </c:pt>
                <c:pt idx="7">
                  <c:v>Qualität des Essens</c:v>
                </c:pt>
                <c:pt idx="8">
                  <c:v>Preis des Essens</c:v>
                </c:pt>
                <c:pt idx="9">
                  <c:v>Mittagstisch - zu großer Zeitaufwand</c:v>
                </c:pt>
                <c:pt idx="10">
                  <c:v>Mittagstisch - seltene Einnahme des Mittagessens</c:v>
                </c:pt>
                <c:pt idx="11">
                  <c:v>Kaum Möglichkeit für Treffen von Mitgliedern unter sich</c:v>
                </c:pt>
                <c:pt idx="12">
                  <c:v>Öffnungszeiten der Gastronomie (z.B. keine after work drinks)</c:v>
                </c:pt>
                <c:pt idx="13">
                  <c:v>Anzahl / Ausbuchung durch externe Veranstalter</c:v>
                </c:pt>
                <c:pt idx="14">
                  <c:v>Kleiderordnung (z.B. zu förmliche oder zu legere Kleidung)</c:v>
                </c:pt>
                <c:pt idx="15">
                  <c:v>Altersstruktur</c:v>
                </c:pt>
              </c:strCache>
            </c:strRef>
          </c:cat>
          <c:val>
            <c:numRef>
              <c:f>Frage15!$H$15:$H$30</c:f>
              <c:numCache>
                <c:formatCode>0.00%</c:formatCode>
                <c:ptCount val="16"/>
                <c:pt idx="0">
                  <c:v>0.45950000000000002</c:v>
                </c:pt>
                <c:pt idx="1">
                  <c:v>0.1216</c:v>
                </c:pt>
                <c:pt idx="2">
                  <c:v>0.12609999999999999</c:v>
                </c:pt>
                <c:pt idx="3">
                  <c:v>4.0500000000000001E-2</c:v>
                </c:pt>
                <c:pt idx="4">
                  <c:v>3.15E-2</c:v>
                </c:pt>
                <c:pt idx="5">
                  <c:v>9.01E-2</c:v>
                </c:pt>
                <c:pt idx="6">
                  <c:v>1.35E-2</c:v>
                </c:pt>
                <c:pt idx="7">
                  <c:v>4.0500000000000001E-2</c:v>
                </c:pt>
                <c:pt idx="8">
                  <c:v>3.15E-2</c:v>
                </c:pt>
                <c:pt idx="9">
                  <c:v>0.14410000000000001</c:v>
                </c:pt>
                <c:pt idx="10">
                  <c:v>0.12609999999999999</c:v>
                </c:pt>
                <c:pt idx="11">
                  <c:v>1.35E-2</c:v>
                </c:pt>
                <c:pt idx="12">
                  <c:v>7.6600000000000001E-2</c:v>
                </c:pt>
                <c:pt idx="13">
                  <c:v>3.15E-2</c:v>
                </c:pt>
                <c:pt idx="14">
                  <c:v>5.8599999999999999E-2</c:v>
                </c:pt>
                <c:pt idx="15">
                  <c:v>4.9500000000000002E-2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5-8F43-8B86-074934183A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title>
          <c:tx>
            <c:rich>
              <a:bodyPr/>
              <a:lstStyle/>
              <a:p>
                <a:r>
                  <a:rPr lang="en-GB" dirty="0"/>
                  <a:t>Häufigkeit in %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legend>
      <c:legendPos val="r"/>
      <c:overlay val="0"/>
      <c:spPr>
        <a:ln/>
      </c:spPr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spPr>
    <a:ln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412C4-079B-4542-9D52-9EA216F8D51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B4D817F-4495-4CD0-A3CA-1A9393A72949}">
      <dgm:prSet custT="1"/>
      <dgm:spPr/>
      <dgm:t>
        <a:bodyPr/>
        <a:lstStyle/>
        <a:p>
          <a:r>
            <a:rPr lang="en-GB" sz="1800" dirty="0"/>
            <a:t>Antworten zu 20 Bewertungsfragen anhand von Charts</a:t>
          </a:r>
          <a:br>
            <a:rPr lang="en-GB" sz="1800" dirty="0"/>
          </a:br>
          <a:r>
            <a:rPr lang="en-GB" sz="1800" dirty="0"/>
            <a:t>(insges. 20 von 36)</a:t>
          </a:r>
        </a:p>
      </dgm:t>
    </dgm:pt>
    <dgm:pt modelId="{9F94D7C1-EECD-4FA5-B355-B05B2D72088E}" type="parTrans" cxnId="{5B4BFD42-5692-4DC1-83BD-55BD2ABFE034}">
      <dgm:prSet/>
      <dgm:spPr/>
      <dgm:t>
        <a:bodyPr/>
        <a:lstStyle/>
        <a:p>
          <a:endParaRPr lang="en-GB"/>
        </a:p>
      </dgm:t>
    </dgm:pt>
    <dgm:pt modelId="{2EBEFE92-1EDF-4877-BC83-6345D3C13BEA}" type="sibTrans" cxnId="{5B4BFD42-5692-4DC1-83BD-55BD2ABFE034}">
      <dgm:prSet/>
      <dgm:spPr/>
      <dgm:t>
        <a:bodyPr/>
        <a:lstStyle/>
        <a:p>
          <a:endParaRPr lang="en-GB"/>
        </a:p>
      </dgm:t>
    </dgm:pt>
    <dgm:pt modelId="{9BF6EC07-27BC-4753-ADE1-93ED65043C80}">
      <dgm:prSet/>
      <dgm:spPr/>
      <dgm:t>
        <a:bodyPr/>
        <a:lstStyle/>
        <a:p>
          <a:r>
            <a:rPr lang="en-DE" dirty="0"/>
            <a:t>Grad </a:t>
          </a:r>
          <a:r>
            <a:rPr lang="de-DE" dirty="0"/>
            <a:t>von</a:t>
          </a:r>
          <a:r>
            <a:rPr lang="en-DE" dirty="0"/>
            <a:t> Zustimmung</a:t>
          </a:r>
          <a:r>
            <a:rPr lang="de-DE" dirty="0"/>
            <a:t>/Interesse/Relevanz</a:t>
          </a:r>
          <a:r>
            <a:rPr lang="en-DE" dirty="0"/>
            <a:t> </a:t>
          </a:r>
          <a:r>
            <a:rPr lang="en-GB" dirty="0"/>
            <a:t>ablesbar an den Werten </a:t>
          </a:r>
          <a:r>
            <a:rPr lang="en-DE" dirty="0"/>
            <a:t>1 – 5, </a:t>
          </a:r>
          <a:r>
            <a:rPr lang="en-GB" dirty="0" err="1"/>
            <a:t>Häufigkeit</a:t>
          </a:r>
          <a:r>
            <a:rPr lang="en-GB" dirty="0"/>
            <a:t> in Prozent</a:t>
          </a:r>
        </a:p>
      </dgm:t>
    </dgm:pt>
    <dgm:pt modelId="{4B8C0656-7240-4342-92CB-89CD6B83C850}" type="parTrans" cxnId="{87142184-9B69-4D73-A4CF-EDCA9C068B06}">
      <dgm:prSet/>
      <dgm:spPr/>
      <dgm:t>
        <a:bodyPr/>
        <a:lstStyle/>
        <a:p>
          <a:endParaRPr lang="en-GB"/>
        </a:p>
      </dgm:t>
    </dgm:pt>
    <dgm:pt modelId="{C432CC52-FEFF-42CB-98A1-3FE0A65BF36A}" type="sibTrans" cxnId="{87142184-9B69-4D73-A4CF-EDCA9C068B06}">
      <dgm:prSet/>
      <dgm:spPr/>
      <dgm:t>
        <a:bodyPr/>
        <a:lstStyle/>
        <a:p>
          <a:endParaRPr lang="en-GB"/>
        </a:p>
      </dgm:t>
    </dgm:pt>
    <dgm:pt modelId="{DB5E9A26-160B-4314-8051-4E73550622EC}">
      <dgm:prSet/>
      <dgm:spPr/>
      <dgm:t>
        <a:bodyPr/>
        <a:lstStyle/>
        <a:p>
          <a:r>
            <a:rPr lang="en-DE" dirty="0"/>
            <a:t>1</a:t>
          </a:r>
          <a:r>
            <a:rPr lang="en-GB" dirty="0"/>
            <a:t> =</a:t>
          </a:r>
          <a:r>
            <a:rPr lang="en-DE" dirty="0"/>
            <a:t> </a:t>
          </a:r>
          <a:r>
            <a:rPr lang="en-GB" dirty="0" err="1"/>
            <a:t>Zustimmung</a:t>
          </a:r>
          <a:r>
            <a:rPr lang="en-GB" dirty="0"/>
            <a:t>/Interesse/</a:t>
          </a:r>
          <a:r>
            <a:rPr lang="en-GB" dirty="0" err="1"/>
            <a:t>Relevanz</a:t>
          </a:r>
          <a:r>
            <a:rPr lang="en-GB" dirty="0"/>
            <a:t> </a:t>
          </a:r>
          <a:r>
            <a:rPr lang="en-GB" dirty="0" err="1"/>
            <a:t>niedrig</a:t>
          </a:r>
          <a:endParaRPr lang="en-GB" dirty="0"/>
        </a:p>
      </dgm:t>
    </dgm:pt>
    <dgm:pt modelId="{60C8E97B-2B8D-479D-81E3-0DC763D20BE1}" type="parTrans" cxnId="{7C28627E-BAC9-4BAA-8110-F0B8D1B5540D}">
      <dgm:prSet/>
      <dgm:spPr/>
      <dgm:t>
        <a:bodyPr/>
        <a:lstStyle/>
        <a:p>
          <a:endParaRPr lang="en-GB"/>
        </a:p>
      </dgm:t>
    </dgm:pt>
    <dgm:pt modelId="{884A0603-9C1C-4FD7-A230-FAFA4C494584}" type="sibTrans" cxnId="{7C28627E-BAC9-4BAA-8110-F0B8D1B5540D}">
      <dgm:prSet/>
      <dgm:spPr/>
      <dgm:t>
        <a:bodyPr/>
        <a:lstStyle/>
        <a:p>
          <a:endParaRPr lang="en-GB"/>
        </a:p>
      </dgm:t>
    </dgm:pt>
    <dgm:pt modelId="{C3C1D00D-74EF-4446-A55F-58A669A7A26F}">
      <dgm:prSet/>
      <dgm:spPr/>
      <dgm:t>
        <a:bodyPr/>
        <a:lstStyle/>
        <a:p>
          <a:r>
            <a:rPr lang="en-DE" dirty="0"/>
            <a:t>5</a:t>
          </a:r>
          <a:r>
            <a:rPr lang="en-GB" dirty="0"/>
            <a:t> =</a:t>
          </a:r>
          <a:r>
            <a:rPr lang="en-DE" dirty="0"/>
            <a:t> </a:t>
          </a:r>
          <a:br>
            <a:rPr lang="en-GB" dirty="0"/>
          </a:br>
          <a:r>
            <a:rPr lang="en-GB" dirty="0" err="1"/>
            <a:t>Zustimmung</a:t>
          </a:r>
          <a:r>
            <a:rPr lang="en-GB" dirty="0"/>
            <a:t>/Interesse/</a:t>
          </a:r>
          <a:r>
            <a:rPr lang="en-GB" dirty="0" err="1"/>
            <a:t>Relevanz</a:t>
          </a:r>
          <a:r>
            <a:rPr lang="en-GB" dirty="0"/>
            <a:t> </a:t>
          </a:r>
          <a:r>
            <a:rPr lang="en-GB" dirty="0" err="1"/>
            <a:t>hoch</a:t>
          </a:r>
          <a:endParaRPr lang="en-GB" dirty="0"/>
        </a:p>
      </dgm:t>
    </dgm:pt>
    <dgm:pt modelId="{87E9D5FB-FCC0-45F2-8F8D-E52021F5D1A7}" type="parTrans" cxnId="{B88A3128-08D7-43EF-96C6-9E87821CCFDC}">
      <dgm:prSet/>
      <dgm:spPr/>
      <dgm:t>
        <a:bodyPr/>
        <a:lstStyle/>
        <a:p>
          <a:endParaRPr lang="en-GB"/>
        </a:p>
      </dgm:t>
    </dgm:pt>
    <dgm:pt modelId="{9FD8FB15-7191-4ECA-A2CB-C1C43BC54012}" type="sibTrans" cxnId="{B88A3128-08D7-43EF-96C6-9E87821CCFDC}">
      <dgm:prSet/>
      <dgm:spPr/>
      <dgm:t>
        <a:bodyPr/>
        <a:lstStyle/>
        <a:p>
          <a:endParaRPr lang="en-GB"/>
        </a:p>
      </dgm:t>
    </dgm:pt>
    <dgm:pt modelId="{DA7A42FA-FFBB-4CD4-94E4-3FD5BBE5508B}" type="pres">
      <dgm:prSet presAssocID="{D1A412C4-079B-4542-9D52-9EA216F8D5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11554D-A981-46DB-AD99-3C011DCE5877}" type="pres">
      <dgm:prSet presAssocID="{6B4D817F-4495-4CD0-A3CA-1A9393A72949}" presName="hierRoot1" presStyleCnt="0">
        <dgm:presLayoutVars>
          <dgm:hierBranch val="init"/>
        </dgm:presLayoutVars>
      </dgm:prSet>
      <dgm:spPr/>
    </dgm:pt>
    <dgm:pt modelId="{307AB92B-BAF5-4C60-8209-AD360AF161A4}" type="pres">
      <dgm:prSet presAssocID="{6B4D817F-4495-4CD0-A3CA-1A9393A72949}" presName="rootComposite1" presStyleCnt="0"/>
      <dgm:spPr/>
    </dgm:pt>
    <dgm:pt modelId="{6EEBF8DA-281B-4498-AC58-3B58E1D3778B}" type="pres">
      <dgm:prSet presAssocID="{6B4D817F-4495-4CD0-A3CA-1A9393A72949}" presName="rootText1" presStyleLbl="node0" presStyleIdx="0" presStyleCnt="1">
        <dgm:presLayoutVars>
          <dgm:chPref val="3"/>
        </dgm:presLayoutVars>
      </dgm:prSet>
      <dgm:spPr/>
    </dgm:pt>
    <dgm:pt modelId="{99C3034D-BED0-4D49-8773-225A190C7D3D}" type="pres">
      <dgm:prSet presAssocID="{6B4D817F-4495-4CD0-A3CA-1A9393A72949}" presName="rootConnector1" presStyleLbl="node1" presStyleIdx="0" presStyleCnt="0"/>
      <dgm:spPr/>
    </dgm:pt>
    <dgm:pt modelId="{8E1FDB63-DA4B-422B-850B-224FFB060689}" type="pres">
      <dgm:prSet presAssocID="{6B4D817F-4495-4CD0-A3CA-1A9393A72949}" presName="hierChild2" presStyleCnt="0"/>
      <dgm:spPr/>
    </dgm:pt>
    <dgm:pt modelId="{4DCECD68-66C9-4B8C-9AD1-D941C0B0951A}" type="pres">
      <dgm:prSet presAssocID="{4B8C0656-7240-4342-92CB-89CD6B83C850}" presName="Name37" presStyleLbl="parChTrans1D2" presStyleIdx="0" presStyleCnt="3"/>
      <dgm:spPr/>
    </dgm:pt>
    <dgm:pt modelId="{A4A0575E-E8AD-476E-AB1E-3E4E21280C98}" type="pres">
      <dgm:prSet presAssocID="{9BF6EC07-27BC-4753-ADE1-93ED65043C80}" presName="hierRoot2" presStyleCnt="0">
        <dgm:presLayoutVars>
          <dgm:hierBranch val="init"/>
        </dgm:presLayoutVars>
      </dgm:prSet>
      <dgm:spPr/>
    </dgm:pt>
    <dgm:pt modelId="{C59975EA-E072-4966-96C5-4CE8AC9B3892}" type="pres">
      <dgm:prSet presAssocID="{9BF6EC07-27BC-4753-ADE1-93ED65043C80}" presName="rootComposite" presStyleCnt="0"/>
      <dgm:spPr/>
    </dgm:pt>
    <dgm:pt modelId="{27107B11-5A18-4D5A-A68B-112B7DECFD8B}" type="pres">
      <dgm:prSet presAssocID="{9BF6EC07-27BC-4753-ADE1-93ED65043C80}" presName="rootText" presStyleLbl="node2" presStyleIdx="0" presStyleCnt="3">
        <dgm:presLayoutVars>
          <dgm:chPref val="3"/>
        </dgm:presLayoutVars>
      </dgm:prSet>
      <dgm:spPr/>
    </dgm:pt>
    <dgm:pt modelId="{C9BAF3A5-24D6-4CF8-9035-0957DB631672}" type="pres">
      <dgm:prSet presAssocID="{9BF6EC07-27BC-4753-ADE1-93ED65043C80}" presName="rootConnector" presStyleLbl="node2" presStyleIdx="0" presStyleCnt="3"/>
      <dgm:spPr/>
    </dgm:pt>
    <dgm:pt modelId="{06DC9234-3BBF-49F2-B4FE-DBBEE054C699}" type="pres">
      <dgm:prSet presAssocID="{9BF6EC07-27BC-4753-ADE1-93ED65043C80}" presName="hierChild4" presStyleCnt="0"/>
      <dgm:spPr/>
    </dgm:pt>
    <dgm:pt modelId="{2581FEAD-7A85-4F9F-BD4E-3B830209024C}" type="pres">
      <dgm:prSet presAssocID="{9BF6EC07-27BC-4753-ADE1-93ED65043C80}" presName="hierChild5" presStyleCnt="0"/>
      <dgm:spPr/>
    </dgm:pt>
    <dgm:pt modelId="{30234B1B-51B7-4D89-AF42-8D83B52A4718}" type="pres">
      <dgm:prSet presAssocID="{60C8E97B-2B8D-479D-81E3-0DC763D20BE1}" presName="Name37" presStyleLbl="parChTrans1D2" presStyleIdx="1" presStyleCnt="3"/>
      <dgm:spPr/>
    </dgm:pt>
    <dgm:pt modelId="{F7882BD3-8C90-4874-97AE-B99B98E23FC1}" type="pres">
      <dgm:prSet presAssocID="{DB5E9A26-160B-4314-8051-4E73550622EC}" presName="hierRoot2" presStyleCnt="0">
        <dgm:presLayoutVars>
          <dgm:hierBranch val="init"/>
        </dgm:presLayoutVars>
      </dgm:prSet>
      <dgm:spPr/>
    </dgm:pt>
    <dgm:pt modelId="{4914F527-F61E-4050-A97C-083ECC7E0772}" type="pres">
      <dgm:prSet presAssocID="{DB5E9A26-160B-4314-8051-4E73550622EC}" presName="rootComposite" presStyleCnt="0"/>
      <dgm:spPr/>
    </dgm:pt>
    <dgm:pt modelId="{DC1930D6-23F3-4412-96CB-41447C0349B3}" type="pres">
      <dgm:prSet presAssocID="{DB5E9A26-160B-4314-8051-4E73550622EC}" presName="rootText" presStyleLbl="node2" presStyleIdx="1" presStyleCnt="3">
        <dgm:presLayoutVars>
          <dgm:chPref val="3"/>
        </dgm:presLayoutVars>
      </dgm:prSet>
      <dgm:spPr/>
    </dgm:pt>
    <dgm:pt modelId="{00426BF0-5C99-4520-9E78-7FDD6F897D06}" type="pres">
      <dgm:prSet presAssocID="{DB5E9A26-160B-4314-8051-4E73550622EC}" presName="rootConnector" presStyleLbl="node2" presStyleIdx="1" presStyleCnt="3"/>
      <dgm:spPr/>
    </dgm:pt>
    <dgm:pt modelId="{7A6AF497-9DBF-495E-92BF-02D816C0CF39}" type="pres">
      <dgm:prSet presAssocID="{DB5E9A26-160B-4314-8051-4E73550622EC}" presName="hierChild4" presStyleCnt="0"/>
      <dgm:spPr/>
    </dgm:pt>
    <dgm:pt modelId="{875A5001-0237-45FE-825F-BDF8C5D60CB1}" type="pres">
      <dgm:prSet presAssocID="{DB5E9A26-160B-4314-8051-4E73550622EC}" presName="hierChild5" presStyleCnt="0"/>
      <dgm:spPr/>
    </dgm:pt>
    <dgm:pt modelId="{3D4BDC83-2BAA-4366-94C6-50DB7326BD19}" type="pres">
      <dgm:prSet presAssocID="{87E9D5FB-FCC0-45F2-8F8D-E52021F5D1A7}" presName="Name37" presStyleLbl="parChTrans1D2" presStyleIdx="2" presStyleCnt="3"/>
      <dgm:spPr/>
    </dgm:pt>
    <dgm:pt modelId="{D046220B-7CF2-4A49-A7EA-526FB5B5520B}" type="pres">
      <dgm:prSet presAssocID="{C3C1D00D-74EF-4446-A55F-58A669A7A26F}" presName="hierRoot2" presStyleCnt="0">
        <dgm:presLayoutVars>
          <dgm:hierBranch val="init"/>
        </dgm:presLayoutVars>
      </dgm:prSet>
      <dgm:spPr/>
    </dgm:pt>
    <dgm:pt modelId="{8D083E12-61C7-4915-A1FA-CF16659FD500}" type="pres">
      <dgm:prSet presAssocID="{C3C1D00D-74EF-4446-A55F-58A669A7A26F}" presName="rootComposite" presStyleCnt="0"/>
      <dgm:spPr/>
    </dgm:pt>
    <dgm:pt modelId="{6E321A95-BD21-43A7-8BCC-DAB3D2187116}" type="pres">
      <dgm:prSet presAssocID="{C3C1D00D-74EF-4446-A55F-58A669A7A26F}" presName="rootText" presStyleLbl="node2" presStyleIdx="2" presStyleCnt="3">
        <dgm:presLayoutVars>
          <dgm:chPref val="3"/>
        </dgm:presLayoutVars>
      </dgm:prSet>
      <dgm:spPr/>
    </dgm:pt>
    <dgm:pt modelId="{A7FADA05-BDDC-436E-9621-B40120968BA1}" type="pres">
      <dgm:prSet presAssocID="{C3C1D00D-74EF-4446-A55F-58A669A7A26F}" presName="rootConnector" presStyleLbl="node2" presStyleIdx="2" presStyleCnt="3"/>
      <dgm:spPr/>
    </dgm:pt>
    <dgm:pt modelId="{643B18C0-596E-4EC4-B855-B192175EBD88}" type="pres">
      <dgm:prSet presAssocID="{C3C1D00D-74EF-4446-A55F-58A669A7A26F}" presName="hierChild4" presStyleCnt="0"/>
      <dgm:spPr/>
    </dgm:pt>
    <dgm:pt modelId="{A31FB7F8-E47D-4EDF-892C-2498BA7F3AF9}" type="pres">
      <dgm:prSet presAssocID="{C3C1D00D-74EF-4446-A55F-58A669A7A26F}" presName="hierChild5" presStyleCnt="0"/>
      <dgm:spPr/>
    </dgm:pt>
    <dgm:pt modelId="{B770E5B8-A2F6-4F02-A4A4-3171763DD633}" type="pres">
      <dgm:prSet presAssocID="{6B4D817F-4495-4CD0-A3CA-1A9393A72949}" presName="hierChild3" presStyleCnt="0"/>
      <dgm:spPr/>
    </dgm:pt>
  </dgm:ptLst>
  <dgm:cxnLst>
    <dgm:cxn modelId="{ECBDDD23-1DF5-41D2-BC14-540E86BDD206}" type="presOf" srcId="{87E9D5FB-FCC0-45F2-8F8D-E52021F5D1A7}" destId="{3D4BDC83-2BAA-4366-94C6-50DB7326BD19}" srcOrd="0" destOrd="0" presId="urn:microsoft.com/office/officeart/2005/8/layout/orgChart1"/>
    <dgm:cxn modelId="{B88A3128-08D7-43EF-96C6-9E87821CCFDC}" srcId="{6B4D817F-4495-4CD0-A3CA-1A9393A72949}" destId="{C3C1D00D-74EF-4446-A55F-58A669A7A26F}" srcOrd="2" destOrd="0" parTransId="{87E9D5FB-FCC0-45F2-8F8D-E52021F5D1A7}" sibTransId="{9FD8FB15-7191-4ECA-A2CB-C1C43BC54012}"/>
    <dgm:cxn modelId="{B1BE182E-69E7-4151-B12E-8C1CC498A63B}" type="presOf" srcId="{4B8C0656-7240-4342-92CB-89CD6B83C850}" destId="{4DCECD68-66C9-4B8C-9AD1-D941C0B0951A}" srcOrd="0" destOrd="0" presId="urn:microsoft.com/office/officeart/2005/8/layout/orgChart1"/>
    <dgm:cxn modelId="{5B4BFD42-5692-4DC1-83BD-55BD2ABFE034}" srcId="{D1A412C4-079B-4542-9D52-9EA216F8D515}" destId="{6B4D817F-4495-4CD0-A3CA-1A9393A72949}" srcOrd="0" destOrd="0" parTransId="{9F94D7C1-EECD-4FA5-B355-B05B2D72088E}" sibTransId="{2EBEFE92-1EDF-4877-BC83-6345D3C13BEA}"/>
    <dgm:cxn modelId="{A71F1564-5A72-431F-85F9-BBFE5936833B}" type="presOf" srcId="{C3C1D00D-74EF-4446-A55F-58A669A7A26F}" destId="{A7FADA05-BDDC-436E-9621-B40120968BA1}" srcOrd="1" destOrd="0" presId="urn:microsoft.com/office/officeart/2005/8/layout/orgChart1"/>
    <dgm:cxn modelId="{53435447-F682-4EF1-844D-924FD31A9601}" type="presOf" srcId="{C3C1D00D-74EF-4446-A55F-58A669A7A26F}" destId="{6E321A95-BD21-43A7-8BCC-DAB3D2187116}" srcOrd="0" destOrd="0" presId="urn:microsoft.com/office/officeart/2005/8/layout/orgChart1"/>
    <dgm:cxn modelId="{4F9E5E54-BC69-4BBD-9A93-6C2E538ECB11}" type="presOf" srcId="{6B4D817F-4495-4CD0-A3CA-1A9393A72949}" destId="{6EEBF8DA-281B-4498-AC58-3B58E1D3778B}" srcOrd="0" destOrd="0" presId="urn:microsoft.com/office/officeart/2005/8/layout/orgChart1"/>
    <dgm:cxn modelId="{823FE077-A6D7-4055-98C3-48FA218AF866}" type="presOf" srcId="{9BF6EC07-27BC-4753-ADE1-93ED65043C80}" destId="{C9BAF3A5-24D6-4CF8-9035-0957DB631672}" srcOrd="1" destOrd="0" presId="urn:microsoft.com/office/officeart/2005/8/layout/orgChart1"/>
    <dgm:cxn modelId="{7C28627E-BAC9-4BAA-8110-F0B8D1B5540D}" srcId="{6B4D817F-4495-4CD0-A3CA-1A9393A72949}" destId="{DB5E9A26-160B-4314-8051-4E73550622EC}" srcOrd="1" destOrd="0" parTransId="{60C8E97B-2B8D-479D-81E3-0DC763D20BE1}" sibTransId="{884A0603-9C1C-4FD7-A230-FAFA4C494584}"/>
    <dgm:cxn modelId="{87142184-9B69-4D73-A4CF-EDCA9C068B06}" srcId="{6B4D817F-4495-4CD0-A3CA-1A9393A72949}" destId="{9BF6EC07-27BC-4753-ADE1-93ED65043C80}" srcOrd="0" destOrd="0" parTransId="{4B8C0656-7240-4342-92CB-89CD6B83C850}" sibTransId="{C432CC52-FEFF-42CB-98A1-3FE0A65BF36A}"/>
    <dgm:cxn modelId="{F1F5D984-8308-4622-A12E-CDA9141218EB}" type="presOf" srcId="{D1A412C4-079B-4542-9D52-9EA216F8D515}" destId="{DA7A42FA-FFBB-4CD4-94E4-3FD5BBE5508B}" srcOrd="0" destOrd="0" presId="urn:microsoft.com/office/officeart/2005/8/layout/orgChart1"/>
    <dgm:cxn modelId="{6D9308B4-9F90-4C31-8737-300D57E5410D}" type="presOf" srcId="{6B4D817F-4495-4CD0-A3CA-1A9393A72949}" destId="{99C3034D-BED0-4D49-8773-225A190C7D3D}" srcOrd="1" destOrd="0" presId="urn:microsoft.com/office/officeart/2005/8/layout/orgChart1"/>
    <dgm:cxn modelId="{0E3EDDBC-4905-4ED3-912F-2E967061A7A6}" type="presOf" srcId="{60C8E97B-2B8D-479D-81E3-0DC763D20BE1}" destId="{30234B1B-51B7-4D89-AF42-8D83B52A4718}" srcOrd="0" destOrd="0" presId="urn:microsoft.com/office/officeart/2005/8/layout/orgChart1"/>
    <dgm:cxn modelId="{88DADCDE-C2D9-45C5-B608-45FA07DCBE2C}" type="presOf" srcId="{DB5E9A26-160B-4314-8051-4E73550622EC}" destId="{DC1930D6-23F3-4412-96CB-41447C0349B3}" srcOrd="0" destOrd="0" presId="urn:microsoft.com/office/officeart/2005/8/layout/orgChart1"/>
    <dgm:cxn modelId="{71849CE0-ABE7-4479-AD36-0B2F3C693FE7}" type="presOf" srcId="{DB5E9A26-160B-4314-8051-4E73550622EC}" destId="{00426BF0-5C99-4520-9E78-7FDD6F897D06}" srcOrd="1" destOrd="0" presId="urn:microsoft.com/office/officeart/2005/8/layout/orgChart1"/>
    <dgm:cxn modelId="{01E631E2-DBDD-49A7-B48D-5466354DCDE0}" type="presOf" srcId="{9BF6EC07-27BC-4753-ADE1-93ED65043C80}" destId="{27107B11-5A18-4D5A-A68B-112B7DECFD8B}" srcOrd="0" destOrd="0" presId="urn:microsoft.com/office/officeart/2005/8/layout/orgChart1"/>
    <dgm:cxn modelId="{83F8C056-B8B9-4E16-9BBA-74F23DC84084}" type="presParOf" srcId="{DA7A42FA-FFBB-4CD4-94E4-3FD5BBE5508B}" destId="{1E11554D-A981-46DB-AD99-3C011DCE5877}" srcOrd="0" destOrd="0" presId="urn:microsoft.com/office/officeart/2005/8/layout/orgChart1"/>
    <dgm:cxn modelId="{86253705-E5B2-441A-9E67-8E6EDE8B109D}" type="presParOf" srcId="{1E11554D-A981-46DB-AD99-3C011DCE5877}" destId="{307AB92B-BAF5-4C60-8209-AD360AF161A4}" srcOrd="0" destOrd="0" presId="urn:microsoft.com/office/officeart/2005/8/layout/orgChart1"/>
    <dgm:cxn modelId="{B1958985-5362-4AD8-B621-F83D233881C2}" type="presParOf" srcId="{307AB92B-BAF5-4C60-8209-AD360AF161A4}" destId="{6EEBF8DA-281B-4498-AC58-3B58E1D3778B}" srcOrd="0" destOrd="0" presId="urn:microsoft.com/office/officeart/2005/8/layout/orgChart1"/>
    <dgm:cxn modelId="{2A58673A-CDFF-45BF-BBC3-F994E84F1A24}" type="presParOf" srcId="{307AB92B-BAF5-4C60-8209-AD360AF161A4}" destId="{99C3034D-BED0-4D49-8773-225A190C7D3D}" srcOrd="1" destOrd="0" presId="urn:microsoft.com/office/officeart/2005/8/layout/orgChart1"/>
    <dgm:cxn modelId="{CB6A7726-497B-48DD-A511-9BC4888B2C9B}" type="presParOf" srcId="{1E11554D-A981-46DB-AD99-3C011DCE5877}" destId="{8E1FDB63-DA4B-422B-850B-224FFB060689}" srcOrd="1" destOrd="0" presId="urn:microsoft.com/office/officeart/2005/8/layout/orgChart1"/>
    <dgm:cxn modelId="{4A19D762-2E7D-4D26-830F-1EEEE845792F}" type="presParOf" srcId="{8E1FDB63-DA4B-422B-850B-224FFB060689}" destId="{4DCECD68-66C9-4B8C-9AD1-D941C0B0951A}" srcOrd="0" destOrd="0" presId="urn:microsoft.com/office/officeart/2005/8/layout/orgChart1"/>
    <dgm:cxn modelId="{3A96CEEE-1688-4A48-8BF2-C2005C026456}" type="presParOf" srcId="{8E1FDB63-DA4B-422B-850B-224FFB060689}" destId="{A4A0575E-E8AD-476E-AB1E-3E4E21280C98}" srcOrd="1" destOrd="0" presId="urn:microsoft.com/office/officeart/2005/8/layout/orgChart1"/>
    <dgm:cxn modelId="{D7C4FCB5-9D73-41B7-B66E-67644A4B5604}" type="presParOf" srcId="{A4A0575E-E8AD-476E-AB1E-3E4E21280C98}" destId="{C59975EA-E072-4966-96C5-4CE8AC9B3892}" srcOrd="0" destOrd="0" presId="urn:microsoft.com/office/officeart/2005/8/layout/orgChart1"/>
    <dgm:cxn modelId="{CA42E056-8E0F-467C-82E4-119ACBAA56C8}" type="presParOf" srcId="{C59975EA-E072-4966-96C5-4CE8AC9B3892}" destId="{27107B11-5A18-4D5A-A68B-112B7DECFD8B}" srcOrd="0" destOrd="0" presId="urn:microsoft.com/office/officeart/2005/8/layout/orgChart1"/>
    <dgm:cxn modelId="{2CEB2B16-A353-4C87-8DC1-54857AECE883}" type="presParOf" srcId="{C59975EA-E072-4966-96C5-4CE8AC9B3892}" destId="{C9BAF3A5-24D6-4CF8-9035-0957DB631672}" srcOrd="1" destOrd="0" presId="urn:microsoft.com/office/officeart/2005/8/layout/orgChart1"/>
    <dgm:cxn modelId="{51B84764-EF65-4F06-AC1C-4FB648C0F212}" type="presParOf" srcId="{A4A0575E-E8AD-476E-AB1E-3E4E21280C98}" destId="{06DC9234-3BBF-49F2-B4FE-DBBEE054C699}" srcOrd="1" destOrd="0" presId="urn:microsoft.com/office/officeart/2005/8/layout/orgChart1"/>
    <dgm:cxn modelId="{32C21CC9-00AC-4CB3-B8B3-88C6D0586139}" type="presParOf" srcId="{A4A0575E-E8AD-476E-AB1E-3E4E21280C98}" destId="{2581FEAD-7A85-4F9F-BD4E-3B830209024C}" srcOrd="2" destOrd="0" presId="urn:microsoft.com/office/officeart/2005/8/layout/orgChart1"/>
    <dgm:cxn modelId="{C4D6BE53-A645-4449-8B13-56859973D8EB}" type="presParOf" srcId="{8E1FDB63-DA4B-422B-850B-224FFB060689}" destId="{30234B1B-51B7-4D89-AF42-8D83B52A4718}" srcOrd="2" destOrd="0" presId="urn:microsoft.com/office/officeart/2005/8/layout/orgChart1"/>
    <dgm:cxn modelId="{2E6F3875-BC5E-46C2-9E27-F8C5BA2BE303}" type="presParOf" srcId="{8E1FDB63-DA4B-422B-850B-224FFB060689}" destId="{F7882BD3-8C90-4874-97AE-B99B98E23FC1}" srcOrd="3" destOrd="0" presId="urn:microsoft.com/office/officeart/2005/8/layout/orgChart1"/>
    <dgm:cxn modelId="{A7410FAF-FB74-4507-BBC5-8363E21E7236}" type="presParOf" srcId="{F7882BD3-8C90-4874-97AE-B99B98E23FC1}" destId="{4914F527-F61E-4050-A97C-083ECC7E0772}" srcOrd="0" destOrd="0" presId="urn:microsoft.com/office/officeart/2005/8/layout/orgChart1"/>
    <dgm:cxn modelId="{A3A7AF5E-83F2-4DA3-95B0-8414E650C190}" type="presParOf" srcId="{4914F527-F61E-4050-A97C-083ECC7E0772}" destId="{DC1930D6-23F3-4412-96CB-41447C0349B3}" srcOrd="0" destOrd="0" presId="urn:microsoft.com/office/officeart/2005/8/layout/orgChart1"/>
    <dgm:cxn modelId="{6C6DADE8-9E8F-4FC0-9B28-4DAB403EFBEC}" type="presParOf" srcId="{4914F527-F61E-4050-A97C-083ECC7E0772}" destId="{00426BF0-5C99-4520-9E78-7FDD6F897D06}" srcOrd="1" destOrd="0" presId="urn:microsoft.com/office/officeart/2005/8/layout/orgChart1"/>
    <dgm:cxn modelId="{86911614-6EF9-4C04-85CA-03AFF072F77B}" type="presParOf" srcId="{F7882BD3-8C90-4874-97AE-B99B98E23FC1}" destId="{7A6AF497-9DBF-495E-92BF-02D816C0CF39}" srcOrd="1" destOrd="0" presId="urn:microsoft.com/office/officeart/2005/8/layout/orgChart1"/>
    <dgm:cxn modelId="{9E11259D-4A10-4E4F-BE78-1972B6A27AF1}" type="presParOf" srcId="{F7882BD3-8C90-4874-97AE-B99B98E23FC1}" destId="{875A5001-0237-45FE-825F-BDF8C5D60CB1}" srcOrd="2" destOrd="0" presId="urn:microsoft.com/office/officeart/2005/8/layout/orgChart1"/>
    <dgm:cxn modelId="{CCE1A82A-62C1-4110-AA7C-682A5D0C9A3B}" type="presParOf" srcId="{8E1FDB63-DA4B-422B-850B-224FFB060689}" destId="{3D4BDC83-2BAA-4366-94C6-50DB7326BD19}" srcOrd="4" destOrd="0" presId="urn:microsoft.com/office/officeart/2005/8/layout/orgChart1"/>
    <dgm:cxn modelId="{F9D13E3F-F600-438D-93D4-9750239B1F0A}" type="presParOf" srcId="{8E1FDB63-DA4B-422B-850B-224FFB060689}" destId="{D046220B-7CF2-4A49-A7EA-526FB5B5520B}" srcOrd="5" destOrd="0" presId="urn:microsoft.com/office/officeart/2005/8/layout/orgChart1"/>
    <dgm:cxn modelId="{9B4E9BBA-C488-4A60-A9BC-03FE16C33019}" type="presParOf" srcId="{D046220B-7CF2-4A49-A7EA-526FB5B5520B}" destId="{8D083E12-61C7-4915-A1FA-CF16659FD500}" srcOrd="0" destOrd="0" presId="urn:microsoft.com/office/officeart/2005/8/layout/orgChart1"/>
    <dgm:cxn modelId="{0F2F4F2B-FB32-4E50-AA5B-4507CFDDD0AC}" type="presParOf" srcId="{8D083E12-61C7-4915-A1FA-CF16659FD500}" destId="{6E321A95-BD21-43A7-8BCC-DAB3D2187116}" srcOrd="0" destOrd="0" presId="urn:microsoft.com/office/officeart/2005/8/layout/orgChart1"/>
    <dgm:cxn modelId="{7EA98BD5-3A54-4D55-AF44-284476615966}" type="presParOf" srcId="{8D083E12-61C7-4915-A1FA-CF16659FD500}" destId="{A7FADA05-BDDC-436E-9621-B40120968BA1}" srcOrd="1" destOrd="0" presId="urn:microsoft.com/office/officeart/2005/8/layout/orgChart1"/>
    <dgm:cxn modelId="{44262E17-F27F-44F9-9A99-5D9421721D1F}" type="presParOf" srcId="{D046220B-7CF2-4A49-A7EA-526FB5B5520B}" destId="{643B18C0-596E-4EC4-B855-B192175EBD88}" srcOrd="1" destOrd="0" presId="urn:microsoft.com/office/officeart/2005/8/layout/orgChart1"/>
    <dgm:cxn modelId="{9A3A7A52-68FF-4DF0-9EBE-2EC2E756EB7F}" type="presParOf" srcId="{D046220B-7CF2-4A49-A7EA-526FB5B5520B}" destId="{A31FB7F8-E47D-4EDF-892C-2498BA7F3AF9}" srcOrd="2" destOrd="0" presId="urn:microsoft.com/office/officeart/2005/8/layout/orgChart1"/>
    <dgm:cxn modelId="{2719CBC1-56F8-48D4-83D1-9FAC45C9B9AA}" type="presParOf" srcId="{1E11554D-A981-46DB-AD99-3C011DCE5877}" destId="{B770E5B8-A2F6-4F02-A4A4-3171763DD6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BDC83-2BAA-4366-94C6-50DB7326BD19}">
      <dsp:nvSpPr>
        <dsp:cNvPr id="0" name=""/>
        <dsp:cNvSpPr/>
      </dsp:nvSpPr>
      <dsp:spPr>
        <a:xfrm>
          <a:off x="5029199" y="1702593"/>
          <a:ext cx="3558195" cy="61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69"/>
              </a:lnTo>
              <a:lnTo>
                <a:pt x="3558195" y="308769"/>
              </a:lnTo>
              <a:lnTo>
                <a:pt x="3558195" y="61753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34B1B-51B7-4D89-AF42-8D83B52A4718}">
      <dsp:nvSpPr>
        <dsp:cNvPr id="0" name=""/>
        <dsp:cNvSpPr/>
      </dsp:nvSpPr>
      <dsp:spPr>
        <a:xfrm>
          <a:off x="4983479" y="1702593"/>
          <a:ext cx="91440" cy="61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53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ECD68-66C9-4B8C-9AD1-D941C0B0951A}">
      <dsp:nvSpPr>
        <dsp:cNvPr id="0" name=""/>
        <dsp:cNvSpPr/>
      </dsp:nvSpPr>
      <dsp:spPr>
        <a:xfrm>
          <a:off x="1471004" y="1702593"/>
          <a:ext cx="3558195" cy="617538"/>
        </a:xfrm>
        <a:custGeom>
          <a:avLst/>
          <a:gdLst/>
          <a:ahLst/>
          <a:cxnLst/>
          <a:rect l="0" t="0" r="0" b="0"/>
          <a:pathLst>
            <a:path>
              <a:moveTo>
                <a:pt x="3558195" y="0"/>
              </a:moveTo>
              <a:lnTo>
                <a:pt x="3558195" y="308769"/>
              </a:lnTo>
              <a:lnTo>
                <a:pt x="0" y="308769"/>
              </a:lnTo>
              <a:lnTo>
                <a:pt x="0" y="61753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F8DA-281B-4498-AC58-3B58E1D3778B}">
      <dsp:nvSpPr>
        <dsp:cNvPr id="0" name=""/>
        <dsp:cNvSpPr/>
      </dsp:nvSpPr>
      <dsp:spPr>
        <a:xfrm>
          <a:off x="3558871" y="232264"/>
          <a:ext cx="2940657" cy="14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Antworten zu 20 Bewertungsfragen anhand von Charts</a:t>
          </a:r>
          <a:br>
            <a:rPr lang="en-GB" sz="1800" kern="1200" dirty="0"/>
          </a:br>
          <a:r>
            <a:rPr lang="en-GB" sz="1800" kern="1200" dirty="0"/>
            <a:t>(insges. 20 von 36)</a:t>
          </a:r>
        </a:p>
      </dsp:txBody>
      <dsp:txXfrm>
        <a:off x="3558871" y="232264"/>
        <a:ext cx="2940657" cy="1470328"/>
      </dsp:txXfrm>
    </dsp:sp>
    <dsp:sp modelId="{27107B11-5A18-4D5A-A68B-112B7DECFD8B}">
      <dsp:nvSpPr>
        <dsp:cNvPr id="0" name=""/>
        <dsp:cNvSpPr/>
      </dsp:nvSpPr>
      <dsp:spPr>
        <a:xfrm>
          <a:off x="675" y="2320131"/>
          <a:ext cx="2940657" cy="14703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1700" kern="1200" dirty="0"/>
            <a:t>Grad </a:t>
          </a:r>
          <a:r>
            <a:rPr lang="de-DE" sz="1700" kern="1200" dirty="0"/>
            <a:t>von</a:t>
          </a:r>
          <a:r>
            <a:rPr lang="en-DE" sz="1700" kern="1200" dirty="0"/>
            <a:t> Zustimmung</a:t>
          </a:r>
          <a:r>
            <a:rPr lang="de-DE" sz="1700" kern="1200" dirty="0"/>
            <a:t>/Interesse/Relevanz</a:t>
          </a:r>
          <a:r>
            <a:rPr lang="en-DE" sz="1700" kern="1200" dirty="0"/>
            <a:t> </a:t>
          </a:r>
          <a:r>
            <a:rPr lang="en-GB" sz="1700" kern="1200" dirty="0"/>
            <a:t>ablesbar an den Werten </a:t>
          </a:r>
          <a:r>
            <a:rPr lang="en-DE" sz="1700" kern="1200" dirty="0"/>
            <a:t>1 – 5, </a:t>
          </a:r>
          <a:r>
            <a:rPr lang="en-GB" sz="1700" kern="1200" dirty="0" err="1"/>
            <a:t>Häufigkeit</a:t>
          </a:r>
          <a:r>
            <a:rPr lang="en-GB" sz="1700" kern="1200" dirty="0"/>
            <a:t> in Prozent</a:t>
          </a:r>
        </a:p>
      </dsp:txBody>
      <dsp:txXfrm>
        <a:off x="675" y="2320131"/>
        <a:ext cx="2940657" cy="1470328"/>
      </dsp:txXfrm>
    </dsp:sp>
    <dsp:sp modelId="{DC1930D6-23F3-4412-96CB-41447C0349B3}">
      <dsp:nvSpPr>
        <dsp:cNvPr id="0" name=""/>
        <dsp:cNvSpPr/>
      </dsp:nvSpPr>
      <dsp:spPr>
        <a:xfrm>
          <a:off x="3558871" y="2320131"/>
          <a:ext cx="2940657" cy="14703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1700" kern="1200" dirty="0"/>
            <a:t>1</a:t>
          </a:r>
          <a:r>
            <a:rPr lang="en-GB" sz="1700" kern="1200" dirty="0"/>
            <a:t> =</a:t>
          </a:r>
          <a:r>
            <a:rPr lang="en-DE" sz="1700" kern="1200" dirty="0"/>
            <a:t> </a:t>
          </a:r>
          <a:r>
            <a:rPr lang="en-GB" sz="1700" kern="1200" dirty="0" err="1"/>
            <a:t>Zustimmung</a:t>
          </a:r>
          <a:r>
            <a:rPr lang="en-GB" sz="1700" kern="1200" dirty="0"/>
            <a:t>/Interesse/</a:t>
          </a:r>
          <a:r>
            <a:rPr lang="en-GB" sz="1700" kern="1200" dirty="0" err="1"/>
            <a:t>Relevanz</a:t>
          </a:r>
          <a:r>
            <a:rPr lang="en-GB" sz="1700" kern="1200" dirty="0"/>
            <a:t> </a:t>
          </a:r>
          <a:r>
            <a:rPr lang="en-GB" sz="1700" kern="1200" dirty="0" err="1"/>
            <a:t>niedrig</a:t>
          </a:r>
          <a:endParaRPr lang="en-GB" sz="1700" kern="1200" dirty="0"/>
        </a:p>
      </dsp:txBody>
      <dsp:txXfrm>
        <a:off x="3558871" y="2320131"/>
        <a:ext cx="2940657" cy="1470328"/>
      </dsp:txXfrm>
    </dsp:sp>
    <dsp:sp modelId="{6E321A95-BD21-43A7-8BCC-DAB3D2187116}">
      <dsp:nvSpPr>
        <dsp:cNvPr id="0" name=""/>
        <dsp:cNvSpPr/>
      </dsp:nvSpPr>
      <dsp:spPr>
        <a:xfrm>
          <a:off x="7117066" y="2320131"/>
          <a:ext cx="2940657" cy="14703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1700" kern="1200" dirty="0"/>
            <a:t>5</a:t>
          </a:r>
          <a:r>
            <a:rPr lang="en-GB" sz="1700" kern="1200" dirty="0"/>
            <a:t> =</a:t>
          </a:r>
          <a:r>
            <a:rPr lang="en-DE" sz="1700" kern="1200" dirty="0"/>
            <a:t> </a:t>
          </a:r>
          <a:br>
            <a:rPr lang="en-GB" sz="1700" kern="1200" dirty="0"/>
          </a:br>
          <a:r>
            <a:rPr lang="en-GB" sz="1700" kern="1200" dirty="0" err="1"/>
            <a:t>Zustimmung</a:t>
          </a:r>
          <a:r>
            <a:rPr lang="en-GB" sz="1700" kern="1200" dirty="0"/>
            <a:t>/Interesse/</a:t>
          </a:r>
          <a:r>
            <a:rPr lang="en-GB" sz="1700" kern="1200" dirty="0" err="1"/>
            <a:t>Relevanz</a:t>
          </a:r>
          <a:r>
            <a:rPr lang="en-GB" sz="1700" kern="1200" dirty="0"/>
            <a:t> </a:t>
          </a:r>
          <a:r>
            <a:rPr lang="en-GB" sz="1700" kern="1200" dirty="0" err="1"/>
            <a:t>hoch</a:t>
          </a:r>
          <a:endParaRPr lang="en-GB" sz="1700" kern="1200" dirty="0"/>
        </a:p>
      </dsp:txBody>
      <dsp:txXfrm>
        <a:off x="7117066" y="2320131"/>
        <a:ext cx="2940657" cy="1470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410D1-A0A5-8E4F-9D29-E06969C3295E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94FC4-FBA2-E749-8B80-51EB8549741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94FC4-FBA2-E749-8B80-51EB85497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4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94FC4-FBA2-E749-8B80-51EB854974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5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5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5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8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4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3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1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de-DE"/>
              <a:t>22.09.2023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Grad von Zustimmung/Interesse/Relevanz bestimmt sich nach den Werten 1 – 5: 1- niedrig – 5 - hoch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D78F00-9E46-DC4E-840C-20C8B95A2BB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5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building with a stone arch&#10;&#10;Description automatically generated with medium confidence">
            <a:extLst>
              <a:ext uri="{FF2B5EF4-FFF2-40B4-BE49-F238E27FC236}">
                <a16:creationId xmlns:a16="http://schemas.microsoft.com/office/drawing/2014/main" id="{6005B560-324B-F243-40D9-EA57C505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07" r="9091" b="312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5CC00-89C7-84B5-50FC-02E14CE00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22" y="1009733"/>
            <a:ext cx="3242166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Frankfurter Gesellschaft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8213A-E85F-8372-2712-1BFD29968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322" y="1009733"/>
            <a:ext cx="3242166" cy="120814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000" b="1" dirty="0" err="1"/>
              <a:t>ErgebnisSE</a:t>
            </a:r>
            <a:r>
              <a:rPr lang="en-US" sz="2000" b="1" dirty="0"/>
              <a:t> DER Mitgliederbefragung</a:t>
            </a:r>
          </a:p>
          <a:p>
            <a:pPr algn="l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955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BB5D-8ABC-F2AA-3A10-B207D0A8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17: Welche Veranstaltungsformate interessieren Sie besonders 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5EAD03-F7CE-624A-6D88-4CA85F388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056752"/>
              </p:ext>
            </p:extLst>
          </p:nvPr>
        </p:nvGraphicFramePr>
        <p:xfrm>
          <a:off x="838200" y="1690688"/>
          <a:ext cx="10515600" cy="453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86DF2-F46F-B2FB-C251-4110D4E0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4907" y="6388834"/>
            <a:ext cx="6243145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2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491F-5F69-8B9D-D8B1-CE90B496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18: </a:t>
            </a:r>
            <a:r>
              <a:rPr lang="de-DE" sz="3200" dirty="0"/>
              <a:t>Bezüglich Ihres Interesses an Veranstaltungen der Frankfurter Gesellschaft haben wir noch ein paar ergänzende Fragen an Sie </a:t>
            </a: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A78C919-99D7-684A-52ED-D0F0673902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43382"/>
              </p:ext>
            </p:extLst>
          </p:nvPr>
        </p:nvGraphicFramePr>
        <p:xfrm>
          <a:off x="640080" y="1689591"/>
          <a:ext cx="10515600" cy="477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6D1E2-A163-78F4-0C64-88F0682D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7158" y="6459785"/>
            <a:ext cx="5618644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BBD2-88D5-D7C4-23A5-0D51143A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20: </a:t>
            </a:r>
            <a:r>
              <a:rPr lang="de-DE" sz="3200" dirty="0"/>
              <a:t>Wie empfinden Sie die Häufigkeit der einzelnen Veranstaltungsformate?</a:t>
            </a: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6A53C8-B528-D96E-D664-5747E8CEA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354100"/>
              </p:ext>
            </p:extLst>
          </p:nvPr>
        </p:nvGraphicFramePr>
        <p:xfrm>
          <a:off x="1310811" y="1922904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7E60D-C56F-A377-0813-B2F52A35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7697" y="6459785"/>
            <a:ext cx="5864772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A856-5287-9EC9-65F1-25359C4C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Frage 21: </a:t>
            </a:r>
            <a:r>
              <a:rPr lang="de-DE" sz="3200" kern="100" spc="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Würden Sie lockerere Formate bevorzugen (z.B. freie </a:t>
            </a:r>
            <a:r>
              <a:rPr lang="de-DE" sz="3200" kern="100" spc="2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Sitzwahl</a:t>
            </a:r>
            <a:r>
              <a:rPr lang="de-DE" sz="3200" kern="100" spc="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Einnahme der Nachspeise am Buffet)?</a:t>
            </a:r>
            <a:br>
              <a:rPr lang="de-DE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C51C86-7114-5119-5796-5C3B7FD9B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467744"/>
              </p:ext>
            </p:extLst>
          </p:nvPr>
        </p:nvGraphicFramePr>
        <p:xfrm>
          <a:off x="1238892" y="1955403"/>
          <a:ext cx="10515600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1FBE1-5864-E636-5528-DDC86D86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7697" y="6459785"/>
            <a:ext cx="6043448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B713-3049-8809-5833-42866528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Frage 22: </a:t>
            </a:r>
            <a:r>
              <a:rPr lang="de-DE" sz="3600" kern="100" spc="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Haben Sie Interesse an hybriden Veranstaltungsformaten (Präsenz mit online Übertragung)?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5A9D02-0815-E1BE-AA5A-64C1350CC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934396"/>
              </p:ext>
            </p:extLst>
          </p:nvPr>
        </p:nvGraphicFramePr>
        <p:xfrm>
          <a:off x="1097280" y="2055010"/>
          <a:ext cx="10515600" cy="430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526E2-D24A-8260-8DB6-48E58C08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3102" y="6459785"/>
            <a:ext cx="6232635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6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DCDB-3623-5C5F-6307-7A21476B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23: </a:t>
            </a:r>
            <a:r>
              <a:rPr lang="de-DE" sz="3200" spc="2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Wie empfinden Sie die Häufigkeit der Vortragsthemen aus folgenden Bereichen?</a:t>
            </a: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78CC2D-1B56-A326-E3BD-03C23CD3EA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689584"/>
              </p:ext>
            </p:extLst>
          </p:nvPr>
        </p:nvGraphicFramePr>
        <p:xfrm>
          <a:off x="838200" y="1922903"/>
          <a:ext cx="10515600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F0AEF-CDB0-36D6-18E1-ADB709EA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166" y="6459785"/>
            <a:ext cx="6001406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9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9047-4522-9791-2EAA-BBBDA3A5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38"/>
            <a:ext cx="10515600" cy="1296550"/>
          </a:xfrm>
        </p:spPr>
        <p:txBody>
          <a:bodyPr>
            <a:noAutofit/>
          </a:bodyPr>
          <a:lstStyle/>
          <a:p>
            <a:r>
              <a:rPr lang="en-US" sz="3200" dirty="0"/>
              <a:t>Frage 26: </a:t>
            </a:r>
            <a:r>
              <a:rPr lang="de-DE" sz="3200" kern="100" spc="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Sollten einzelne Veranstaltungsformate für Freunde / Bekannte / die Allgemeinheit geöffnet werden?</a:t>
            </a:r>
            <a:br>
              <a:rPr lang="de-DE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0D2C47-63AD-80EA-CA0B-77C9F830E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833331"/>
              </p:ext>
            </p:extLst>
          </p:nvPr>
        </p:nvGraphicFramePr>
        <p:xfrm>
          <a:off x="951216" y="1809874"/>
          <a:ext cx="10515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6A248-2602-468F-0ACF-9932DDE6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3614" y="6459785"/>
            <a:ext cx="6053958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6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7DC7-7F54-12EA-EAB5-4193A167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27: </a:t>
            </a:r>
            <a:r>
              <a:rPr lang="de-DE" sz="3200" kern="100" spc="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Sollte an der Tradition formeller Kleidung in der Frankfurter Gesellschaft festgehalten werden?</a:t>
            </a:r>
            <a:br>
              <a:rPr lang="de-DE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8971DD-9BA1-740A-9DFE-12E5C5F27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329516"/>
              </p:ext>
            </p:extLst>
          </p:nvPr>
        </p:nvGraphicFramePr>
        <p:xfrm>
          <a:off x="1249165" y="1724760"/>
          <a:ext cx="10515599" cy="473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E8959-5045-8FE3-7FD5-BA94E2C2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4634" y="6459785"/>
            <a:ext cx="6127532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1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A8CAC-FEBB-7DD0-0A13-4947E093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1021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Frage 28: </a:t>
            </a:r>
            <a:r>
              <a:rPr lang="de-DE" sz="3200" spc="2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Welche Erwartungen haben Sie an ein Wirken der Frankfurter Gesellschaft in die Stadtgesellschaft?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06BD605-6933-83AF-30E2-60ACFAB57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517760"/>
              </p:ext>
            </p:extLst>
          </p:nvPr>
        </p:nvGraphicFramePr>
        <p:xfrm>
          <a:off x="581345" y="1283065"/>
          <a:ext cx="10515599" cy="520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E017F-7064-B9A9-2A1F-31ADFB73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1876" y="6459785"/>
            <a:ext cx="6032938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69612-6677-6099-79C2-AEA6DA52E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Frage 29: </a:t>
            </a:r>
            <a:r>
              <a:rPr lang="de-DE" sz="3200" kern="100" spc="2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Wären Sie bereit, sich bei der Ausrichtung einer öffentlich zugänglichen Veranstaltung aktiv zu engagieren?</a:t>
            </a:r>
            <a:endParaRPr lang="de-DE" sz="3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6DCFD2-0CED-B30C-0CF7-56D0C3B2F1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622121"/>
              </p:ext>
            </p:extLst>
          </p:nvPr>
        </p:nvGraphicFramePr>
        <p:xfrm>
          <a:off x="920392" y="1760482"/>
          <a:ext cx="10515599" cy="431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419DE-4AA6-D2DF-05DC-7B4EC92A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7490" y="6459785"/>
            <a:ext cx="6600496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5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7344-AC71-B9B0-B730-C10158D8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Was </a:t>
            </a:r>
            <a:r>
              <a:rPr lang="en-US" sz="3200" dirty="0" err="1"/>
              <a:t>stellen</a:t>
            </a:r>
            <a:r>
              <a:rPr lang="en-US" sz="3200" dirty="0"/>
              <a:t> </a:t>
            </a:r>
            <a:r>
              <a:rPr lang="en-US" sz="3200" dirty="0" err="1"/>
              <a:t>wir</a:t>
            </a:r>
            <a:r>
              <a:rPr lang="en-US" sz="3200" dirty="0"/>
              <a:t> </a:t>
            </a:r>
            <a:r>
              <a:rPr lang="en-US" sz="3200" dirty="0" err="1"/>
              <a:t>heute</a:t>
            </a:r>
            <a:r>
              <a:rPr lang="en-US" sz="3200" dirty="0"/>
              <a:t> </a:t>
            </a:r>
            <a:r>
              <a:rPr lang="en-US" sz="3200" dirty="0" err="1"/>
              <a:t>vor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429D-9630-DF91-A697-3DD4852AD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insgesamt 36 Fragen, davon 20 als Bewertungsfragen (Pflichtfragen), die übrigen 16 als Eingabe-Fragen (freiwillig), </a:t>
            </a:r>
            <a:endParaRPr lang="en-DE" dirty="0"/>
          </a:p>
          <a:p>
            <a:r>
              <a:rPr lang="de-DE" dirty="0"/>
              <a:t>die Diagramme auf den nachfolgenden </a:t>
            </a:r>
            <a:r>
              <a:rPr lang="de-DE" dirty="0" err="1"/>
              <a:t>Slides</a:t>
            </a:r>
            <a:r>
              <a:rPr lang="de-DE" dirty="0"/>
              <a:t> behandeln nur die Bewertungsfragen, die Aufschlüsselung der Ergebnisse der Bewertungsfragen nach Alterskohorten und die Erkenntnisse aus den Eingabe-Fragen werden ergänzend frei referiert</a:t>
            </a:r>
          </a:p>
          <a:p>
            <a:r>
              <a:rPr lang="de-DE" dirty="0"/>
              <a:t>begonnen haben 276 Mitglieder, ab Frage 7 noch 218 Mitglieder, beendet haben 216 Mitglieder</a:t>
            </a:r>
          </a:p>
          <a:p>
            <a:r>
              <a:rPr lang="de-DE" dirty="0"/>
              <a:t>mit Namensnennung haben 137 begonnen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ED6E3-2730-745A-58B1-9602E68D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3104" y="6492875"/>
            <a:ext cx="570272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0A2C-1A72-7825-12FC-CBDCB3EC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30: </a:t>
            </a:r>
            <a:r>
              <a:rPr lang="de-DE" sz="3200" spc="2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Mit welchem Zeitbudget pro Monat würden Sie sich (beim Wirken in die Stadtgesellschaft) engagieren?</a:t>
            </a:r>
            <a:endParaRPr lang="en-US" sz="3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D0F2D1-811F-8B3C-DF41-DB6A52738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97932"/>
              </p:ext>
            </p:extLst>
          </p:nvPr>
        </p:nvGraphicFramePr>
        <p:xfrm>
          <a:off x="1023134" y="173736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6FDFF-E665-3F10-EEF4-AF22CEA8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1876" y="6459785"/>
            <a:ext cx="5959365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1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13EE-ADC7-7BE7-3957-0AD02540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32: </a:t>
            </a:r>
            <a:r>
              <a:rPr lang="de-DE" sz="3200" spc="2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Hier ein paar Fragen zu den überregionalen / internationalen Beziehungen der Frankfurter Gesellschaft </a:t>
            </a: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37EC5C-1FE1-5F6E-527B-D49F779DE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978465"/>
              </p:ext>
            </p:extLst>
          </p:nvPr>
        </p:nvGraphicFramePr>
        <p:xfrm>
          <a:off x="1097280" y="2040375"/>
          <a:ext cx="10515600" cy="430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66843-E206-9955-0E7D-92AF8DEE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7490" y="6459785"/>
            <a:ext cx="6558455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8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4ECA-5FCF-B1B0-C7BE-5698C17F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Frage 33: </a:t>
            </a:r>
            <a:r>
              <a:rPr lang="de-DE" sz="3200" kern="100" spc="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Würden Sie eine auf dem Parkplatz der Villa Bonn installierte Ladestation für Elektrofahrzeuge nutzen?</a:t>
            </a:r>
            <a:br>
              <a:rPr lang="de-DE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05FB33A-D2F8-F749-CF95-012475059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3705"/>
              </p:ext>
            </p:extLst>
          </p:nvPr>
        </p:nvGraphicFramePr>
        <p:xfrm>
          <a:off x="998306" y="1737360"/>
          <a:ext cx="10515599" cy="466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4FB31-D4FE-4626-04F5-BF4B86BF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0345" y="6459785"/>
            <a:ext cx="6358758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2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F889-4B73-5696-9D7B-E179ABAF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Frage 34: </a:t>
            </a:r>
            <a:r>
              <a:rPr lang="de-DE" sz="3200" kern="100" spc="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Wären Sie grundsätzlich bereit, ein Amt in der Frankfurter Gesellschaft zu übernehmen oder in einer Arbeitsgruppe mitzuwirken?</a:t>
            </a:r>
            <a:br>
              <a:rPr lang="de-DE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2F0C24-2C27-6A90-CE37-4E9E62AAEB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84771"/>
              </p:ext>
            </p:extLst>
          </p:nvPr>
        </p:nvGraphicFramePr>
        <p:xfrm>
          <a:off x="838200" y="182562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2D4E6-74F6-D11C-649D-E08A6839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459785"/>
            <a:ext cx="6106510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3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D1D3-3F08-97D0-9F4E-B219079C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Kernaussagen</a:t>
            </a:r>
            <a:r>
              <a:rPr lang="en-US" dirty="0"/>
              <a:t> / </a:t>
            </a:r>
            <a:r>
              <a:rPr lang="en-US" dirty="0" err="1"/>
              <a:t>Thesen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B748-2E9E-B936-9BD8-53D51197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Die </a:t>
            </a:r>
            <a:r>
              <a:rPr lang="en-US" dirty="0" err="1"/>
              <a:t>Mehrheit</a:t>
            </a:r>
            <a:r>
              <a:rPr lang="en-US" dirty="0"/>
              <a:t> der </a:t>
            </a:r>
            <a:r>
              <a:rPr lang="en-US" dirty="0" err="1"/>
              <a:t>Mitglieder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traditionellen</a:t>
            </a:r>
            <a:r>
              <a:rPr lang="en-US" dirty="0"/>
              <a:t> </a:t>
            </a:r>
            <a:r>
              <a:rPr lang="en-US" dirty="0" err="1"/>
              <a:t>Veranstaltungsformaten</a:t>
            </a:r>
            <a:r>
              <a:rPr lang="en-US" dirty="0"/>
              <a:t> </a:t>
            </a:r>
            <a:r>
              <a:rPr lang="en-US" dirty="0" err="1"/>
              <a:t>zufrieden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Die Villa Bonn </a:t>
            </a:r>
            <a:r>
              <a:rPr lang="en-US" dirty="0" err="1"/>
              <a:t>ist</a:t>
            </a:r>
            <a:r>
              <a:rPr lang="en-US" dirty="0"/>
              <a:t> für den </a:t>
            </a:r>
            <a:r>
              <a:rPr lang="en-US" dirty="0" err="1"/>
              <a:t>Fortbestand</a:t>
            </a:r>
            <a:r>
              <a:rPr lang="en-US" dirty="0"/>
              <a:t> der Frankfurter Gesellschaft </a:t>
            </a:r>
            <a:r>
              <a:rPr lang="en-US" dirty="0" err="1"/>
              <a:t>essenziell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Das </a:t>
            </a:r>
            <a:r>
              <a:rPr lang="en-US" dirty="0" err="1"/>
              <a:t>besondere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und der </a:t>
            </a:r>
            <a:r>
              <a:rPr lang="en-US" dirty="0" err="1"/>
              <a:t>formelle</a:t>
            </a:r>
            <a:r>
              <a:rPr lang="en-US" dirty="0"/>
              <a:t> </a:t>
            </a:r>
            <a:r>
              <a:rPr lang="en-US" dirty="0" err="1"/>
              <a:t>Rahmen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geschätzt</a:t>
            </a:r>
            <a:r>
              <a:rPr lang="en-US" dirty="0"/>
              <a:t> und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deshalb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bewahren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Die </a:t>
            </a:r>
            <a:r>
              <a:rPr lang="en-US" dirty="0" err="1"/>
              <a:t>Altersstruktur</a:t>
            </a:r>
            <a:r>
              <a:rPr lang="en-US" dirty="0"/>
              <a:t> und der </a:t>
            </a:r>
            <a:r>
              <a:rPr lang="en-US" dirty="0" err="1"/>
              <a:t>statische</a:t>
            </a:r>
            <a:r>
              <a:rPr lang="en-US" dirty="0"/>
              <a:t> </a:t>
            </a:r>
            <a:r>
              <a:rPr lang="en-US" dirty="0" err="1"/>
              <a:t>Ablauf</a:t>
            </a:r>
            <a:r>
              <a:rPr lang="en-US" dirty="0"/>
              <a:t> der </a:t>
            </a:r>
            <a:r>
              <a:rPr lang="en-US" dirty="0" err="1"/>
              <a:t>Vortragsveranstaltungen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von </a:t>
            </a:r>
            <a:r>
              <a:rPr lang="en-US" dirty="0" err="1"/>
              <a:t>einigen</a:t>
            </a:r>
            <a:r>
              <a:rPr lang="en-US" dirty="0"/>
              <a:t> </a:t>
            </a:r>
            <a:r>
              <a:rPr lang="en-US" dirty="0" err="1"/>
              <a:t>jüngeren</a:t>
            </a:r>
            <a:r>
              <a:rPr lang="en-US" dirty="0"/>
              <a:t> </a:t>
            </a:r>
            <a:r>
              <a:rPr lang="en-US" dirty="0" err="1"/>
              <a:t>Mitgliedern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Nachteil</a:t>
            </a:r>
            <a:r>
              <a:rPr lang="en-US" dirty="0"/>
              <a:t> </a:t>
            </a:r>
            <a:r>
              <a:rPr lang="en-US" dirty="0" err="1"/>
              <a:t>bewertet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Die </a:t>
            </a:r>
            <a:r>
              <a:rPr lang="en-US" dirty="0" err="1"/>
              <a:t>Beziehungen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Clubs </a:t>
            </a:r>
            <a:r>
              <a:rPr lang="en-US" dirty="0" err="1"/>
              <a:t>im</a:t>
            </a:r>
            <a:r>
              <a:rPr lang="en-US" dirty="0"/>
              <a:t> In- und </a:t>
            </a:r>
            <a:r>
              <a:rPr lang="en-US" dirty="0" err="1"/>
              <a:t>Ausland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unterentwickelt</a:t>
            </a:r>
            <a:r>
              <a:rPr lang="en-US" dirty="0"/>
              <a:t> </a:t>
            </a:r>
            <a:r>
              <a:rPr lang="en-US" dirty="0" err="1"/>
              <a:t>empfunden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E684A-7357-D604-E196-745012AD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2178" y="6459785"/>
            <a:ext cx="6421821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0A55-76B2-4949-9CCC-7247E1EE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Was stellen wir heute vor?</a:t>
            </a:r>
            <a:endParaRPr lang="en-DE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7D5AFE-6465-887B-48B0-D7545B68D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08945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C90211-8B1A-A768-2A9E-293BB0D1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2083" y="6459785"/>
            <a:ext cx="561252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3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2998-4509-6926-4B6D-3F79DC91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2: Wie alt </a:t>
            </a:r>
            <a:r>
              <a:rPr lang="en-US" sz="3200" dirty="0" err="1"/>
              <a:t>sind</a:t>
            </a:r>
            <a:r>
              <a:rPr lang="en-US" sz="3200" dirty="0"/>
              <a:t> Sie?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100-00000208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93195"/>
              </p:ext>
            </p:extLst>
          </p:nvPr>
        </p:nvGraphicFramePr>
        <p:xfrm>
          <a:off x="1097280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456D-B081-B59E-24A3-F98415A3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268" y="6459785"/>
            <a:ext cx="5875283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D204-C728-69A7-B39B-5755C123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01" y="274104"/>
            <a:ext cx="9906199" cy="115724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Frage 5: </a:t>
            </a:r>
            <a:r>
              <a:rPr lang="de-DE" sz="3200" dirty="0"/>
              <a:t>Was hat Sie zum Eintritt in die Frankfurter Gesellschaft bewogen?</a:t>
            </a:r>
            <a:endParaRPr lang="en-US" sz="3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3A690D8-0AC7-5903-F6D8-C78861F52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02548"/>
              </p:ext>
            </p:extLst>
          </p:nvPr>
        </p:nvGraphicFramePr>
        <p:xfrm>
          <a:off x="1408453" y="17054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9348F-BF7B-7442-41CF-6FC925EC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8126" y="6459785"/>
            <a:ext cx="6978581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EA16-3D73-9F14-E3F4-55B27A26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Fragen 7 – 11 – Wie oft </a:t>
            </a:r>
            <a:r>
              <a:rPr lang="en-US" sz="3200" dirty="0" err="1"/>
              <a:t>waren</a:t>
            </a:r>
            <a:r>
              <a:rPr lang="en-US" sz="3200" dirty="0"/>
              <a:t> Sie </a:t>
            </a:r>
            <a:r>
              <a:rPr lang="en-US" sz="3200" dirty="0" err="1"/>
              <a:t>im</a:t>
            </a:r>
            <a:r>
              <a:rPr lang="en-US" sz="3200" dirty="0"/>
              <a:t> </a:t>
            </a:r>
            <a:r>
              <a:rPr lang="en-US" sz="3200" dirty="0" err="1"/>
              <a:t>letzten</a:t>
            </a:r>
            <a:r>
              <a:rPr lang="en-US" sz="3200" dirty="0"/>
              <a:t> </a:t>
            </a:r>
            <a:r>
              <a:rPr lang="en-US" sz="3200" dirty="0" err="1"/>
              <a:t>Jahr</a:t>
            </a:r>
            <a:r>
              <a:rPr lang="en-US" sz="3200" dirty="0"/>
              <a:t> in der Frankfurter Gesellschaft </a:t>
            </a:r>
            <a:r>
              <a:rPr lang="en-US" sz="3200" dirty="0" err="1"/>
              <a:t>bei</a:t>
            </a:r>
            <a:r>
              <a:rPr lang="en-US" sz="3200" dirty="0"/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A8F67-3789-ABF2-FC4A-7FBD4644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578" y="3880794"/>
            <a:ext cx="5252221" cy="22852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3CE5FE4-91F3-238A-7E36-A98FFA73F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331053"/>
              </p:ext>
            </p:extLst>
          </p:nvPr>
        </p:nvGraphicFramePr>
        <p:xfrm>
          <a:off x="838200" y="1825624"/>
          <a:ext cx="5544837" cy="216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EC5DFC-D6D5-B659-469B-B0CABAF164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255657"/>
              </p:ext>
            </p:extLst>
          </p:nvPr>
        </p:nvGraphicFramePr>
        <p:xfrm>
          <a:off x="6383037" y="1783748"/>
          <a:ext cx="5235661" cy="220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AFB2E10-E4A7-732D-EB90-701F0B6A0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837084"/>
              </p:ext>
            </p:extLst>
          </p:nvPr>
        </p:nvGraphicFramePr>
        <p:xfrm>
          <a:off x="997551" y="3991232"/>
          <a:ext cx="5092872" cy="244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7B04D5-6B2F-0321-C343-4FA2DCE97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215582"/>
              </p:ext>
            </p:extLst>
          </p:nvPr>
        </p:nvGraphicFramePr>
        <p:xfrm>
          <a:off x="6101578" y="4033108"/>
          <a:ext cx="6826250" cy="230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31D6C-07FA-1CFD-7ADD-3E2C4206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0248" y="6459785"/>
            <a:ext cx="563815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FF4B-D854-C88A-8C01-7BFFF9F3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12: </a:t>
            </a:r>
            <a:r>
              <a:rPr lang="de-DE" sz="3200" dirty="0"/>
              <a:t>Wie zufrieden sind Sie als Mitglied in der Frankfurter Gesellschaft?</a:t>
            </a: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8591F1-6EF2-BD68-0350-00E07D0E7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994136"/>
              </p:ext>
            </p:extLst>
          </p:nvPr>
        </p:nvGraphicFramePr>
        <p:xfrm>
          <a:off x="1095053" y="1657032"/>
          <a:ext cx="10515600" cy="483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808DE-745B-D764-1F57-72372EAA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7696" y="6459785"/>
            <a:ext cx="5759669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3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F519-7DAE-2411-8344-DCA26DE9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Frage 13: </a:t>
            </a:r>
            <a:r>
              <a:rPr lang="de-DE" sz="3200" dirty="0"/>
              <a:t>Was sind Ihre Motive für die Teilnahme an Veranstaltungen der Frankfurter Gesellschaft? 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23F63A-920C-676B-E229-60499DF21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782598"/>
              </p:ext>
            </p:extLst>
          </p:nvPr>
        </p:nvGraphicFramePr>
        <p:xfrm>
          <a:off x="868680" y="1693446"/>
          <a:ext cx="10515600" cy="481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817B8-0077-C93F-BF9B-AE7FC01F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166" y="6459785"/>
            <a:ext cx="5833241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1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C56D-42BA-9943-0744-73C4AA71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kern="100" spc="2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Frage 15: </a:t>
            </a:r>
            <a:r>
              <a:rPr lang="de-DE" sz="3200" kern="100" spc="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hält Sie typischerweise davon ab, zu einer Veranstaltung in die Frankfurter Gesellschaft zu kommen oder deren Angebot zu nutzen?</a:t>
            </a:r>
            <a:br>
              <a:rPr lang="de-DE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AFE8B-32C1-C74D-2411-79011F09A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454038"/>
              </p:ext>
            </p:extLst>
          </p:nvPr>
        </p:nvGraphicFramePr>
        <p:xfrm>
          <a:off x="1454649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F9159-EEE4-ED4F-B4E4-2CA7DF66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2083" y="6459785"/>
            <a:ext cx="6274676" cy="365125"/>
          </a:xfrm>
        </p:spPr>
        <p:txBody>
          <a:bodyPr/>
          <a:lstStyle/>
          <a:p>
            <a:r>
              <a:rPr lang="de-DE" dirty="0"/>
              <a:t>Grad von Zustimmung/Interesse/Relevanz bestimmt sich nach den Werten 1 – 5: 1- niedrig – 5 - hoch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837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edee8f-b916-475d-a1ac-60f3066e5b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D13F9C498EEF47B502D1B34EC0EB13" ma:contentTypeVersion="7" ma:contentTypeDescription="Ein neues Dokument erstellen." ma:contentTypeScope="" ma:versionID="d96a79f3a470e3e984d7ea873c927935">
  <xsd:schema xmlns:xsd="http://www.w3.org/2001/XMLSchema" xmlns:xs="http://www.w3.org/2001/XMLSchema" xmlns:p="http://schemas.microsoft.com/office/2006/metadata/properties" xmlns:ns3="c7edee8f-b916-475d-a1ac-60f3066e5b86" targetNamespace="http://schemas.microsoft.com/office/2006/metadata/properties" ma:root="true" ma:fieldsID="af33e8e1ef37b169d70fa1516a4108f3" ns3:_="">
    <xsd:import namespace="c7edee8f-b916-475d-a1ac-60f3066e5b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dee8f-b916-475d-a1ac-60f3066e5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A38384-EE91-4E49-8272-B43D314694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63015-C415-455E-9BC5-DFF33D495842}">
  <ds:schemaRefs>
    <ds:schemaRef ds:uri="http://purl.org/dc/dcmitype/"/>
    <ds:schemaRef ds:uri="c7edee8f-b916-475d-a1ac-60f3066e5b8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65499D7-3CA5-486B-AF3A-49D1CF8B6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edee8f-b916-475d-a1ac-60f3066e5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0</TotalTime>
  <Words>1082</Words>
  <Application>Microsoft Office PowerPoint</Application>
  <PresentationFormat>Breitbild</PresentationFormat>
  <Paragraphs>98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Retrospect</vt:lpstr>
      <vt:lpstr>Frankfurter Gesellschaft</vt:lpstr>
      <vt:lpstr>Was stellen wir heute vor?</vt:lpstr>
      <vt:lpstr>Was stellen wir heute vor?</vt:lpstr>
      <vt:lpstr>Frage 2: Wie alt sind Sie? </vt:lpstr>
      <vt:lpstr>Frage 5: Was hat Sie zum Eintritt in die Frankfurter Gesellschaft bewogen?</vt:lpstr>
      <vt:lpstr>Fragen 7 – 11 – Wie oft waren Sie im letzten Jahr in der Frankfurter Gesellschaft bei…</vt:lpstr>
      <vt:lpstr>Frage 12: Wie zufrieden sind Sie als Mitglied in der Frankfurter Gesellschaft?</vt:lpstr>
      <vt:lpstr>Frage 13: Was sind Ihre Motive für die Teilnahme an Veranstaltungen der Frankfurter Gesellschaft?  </vt:lpstr>
      <vt:lpstr>Frage 15: Was hält Sie typischerweise davon ab, zu einer Veranstaltung in die Frankfurter Gesellschaft zu kommen oder deren Angebot zu nutzen? </vt:lpstr>
      <vt:lpstr>Frage 17: Welche Veranstaltungsformate interessieren Sie besonders ?</vt:lpstr>
      <vt:lpstr>Frage 18: Bezüglich Ihres Interesses an Veranstaltungen der Frankfurter Gesellschaft haben wir noch ein paar ergänzende Fragen an Sie </vt:lpstr>
      <vt:lpstr>Frage 20: Wie empfinden Sie die Häufigkeit der einzelnen Veranstaltungsformate?</vt:lpstr>
      <vt:lpstr>Frage 21: Würden Sie lockerere Formate bevorzugen (z.B. freie Sitzwahl; Einnahme der Nachspeise am Buffet)? </vt:lpstr>
      <vt:lpstr>Frage 22: Haben Sie Interesse an hybriden Veranstaltungsformaten (Präsenz mit online Übertragung)? </vt:lpstr>
      <vt:lpstr>Frage 23: Wie empfinden Sie die Häufigkeit der Vortragsthemen aus folgenden Bereichen?</vt:lpstr>
      <vt:lpstr>Frage 26: Sollten einzelne Veranstaltungsformate für Freunde / Bekannte / die Allgemeinheit geöffnet werden? </vt:lpstr>
      <vt:lpstr>Frage 27: Sollte an der Tradition formeller Kleidung in der Frankfurter Gesellschaft festgehalten werden? </vt:lpstr>
      <vt:lpstr>PowerPoint-Präsentation</vt:lpstr>
      <vt:lpstr>PowerPoint-Präsentation</vt:lpstr>
      <vt:lpstr>Frage 30: Mit welchem Zeitbudget pro Monat würden Sie sich (beim Wirken in die Stadtgesellschaft) engagieren?</vt:lpstr>
      <vt:lpstr>Frage 32: Hier ein paar Fragen zu den überregionalen / internationalen Beziehungen der Frankfurter Gesellschaft </vt:lpstr>
      <vt:lpstr>Frage 33: Würden Sie eine auf dem Parkplatz der Villa Bonn installierte Ladestation für Elektrofahrzeuge nutzen? </vt:lpstr>
      <vt:lpstr>Frage 34: Wären Sie grundsätzlich bereit, ein Amt in der Frankfurter Gesellschaft zu übernehmen oder in einer Arbeitsgruppe mitzuwirken? </vt:lpstr>
      <vt:lpstr>Kernaussagen / Thesen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Frankfurter Gesellschaft</dc:title>
  <dc:creator>Martin Korbmacher</dc:creator>
  <cp:lastModifiedBy>Constantin Lachner</cp:lastModifiedBy>
  <cp:revision>36</cp:revision>
  <dcterms:created xsi:type="dcterms:W3CDTF">2023-09-18T12:19:28Z</dcterms:created>
  <dcterms:modified xsi:type="dcterms:W3CDTF">2023-10-30T17:43:25Z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0x01010045D13F9C498EEF47B502D1B34EC0EB13</vt:lpwstr>
  </property>
</Properties>
</file>